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760" r:id="rId2"/>
    <p:sldId id="771" r:id="rId3"/>
    <p:sldId id="769" r:id="rId4"/>
    <p:sldId id="775" r:id="rId5"/>
    <p:sldId id="774" r:id="rId6"/>
    <p:sldId id="777" r:id="rId7"/>
    <p:sldId id="778" r:id="rId8"/>
    <p:sldId id="803" r:id="rId9"/>
    <p:sldId id="800" r:id="rId10"/>
    <p:sldId id="801" r:id="rId11"/>
    <p:sldId id="802" r:id="rId12"/>
    <p:sldId id="820" r:id="rId13"/>
    <p:sldId id="776" r:id="rId14"/>
    <p:sldId id="274" r:id="rId15"/>
    <p:sldId id="815" r:id="rId16"/>
    <p:sldId id="817" r:id="rId17"/>
    <p:sldId id="819" r:id="rId18"/>
    <p:sldId id="818" r:id="rId19"/>
    <p:sldId id="276" r:id="rId20"/>
    <p:sldId id="785" r:id="rId21"/>
    <p:sldId id="270" r:id="rId22"/>
    <p:sldId id="780" r:id="rId23"/>
    <p:sldId id="804" r:id="rId24"/>
    <p:sldId id="779" r:id="rId25"/>
    <p:sldId id="756" r:id="rId26"/>
    <p:sldId id="773" r:id="rId27"/>
    <p:sldId id="772" r:id="rId28"/>
    <p:sldId id="811" r:id="rId29"/>
    <p:sldId id="781" r:id="rId30"/>
    <p:sldId id="805" r:id="rId31"/>
    <p:sldId id="782" r:id="rId32"/>
    <p:sldId id="807" r:id="rId33"/>
    <p:sldId id="797" r:id="rId34"/>
    <p:sldId id="786" r:id="rId35"/>
    <p:sldId id="808" r:id="rId36"/>
    <p:sldId id="798" r:id="rId37"/>
    <p:sldId id="812" r:id="rId38"/>
    <p:sldId id="813" r:id="rId39"/>
    <p:sldId id="814" r:id="rId40"/>
  </p:sldIdLst>
  <p:sldSz cx="9144000" cy="6858000" type="screen4x3"/>
  <p:notesSz cx="6797675" cy="9926638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9B65"/>
    <a:srgbClr val="9EC051"/>
    <a:srgbClr val="FFFFFF"/>
    <a:srgbClr val="000000"/>
    <a:srgbClr val="8E9B50"/>
    <a:srgbClr val="BFBFBF"/>
    <a:srgbClr val="304094"/>
    <a:srgbClr val="0070C0"/>
    <a:srgbClr val="006666"/>
    <a:srgbClr val="145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357" autoAdjust="0"/>
    <p:restoredTop sz="95238" autoAdjust="0"/>
  </p:normalViewPr>
  <p:slideViewPr>
    <p:cSldViewPr>
      <p:cViewPr varScale="1">
        <p:scale>
          <a:sx n="83" d="100"/>
          <a:sy n="83" d="100"/>
        </p:scale>
        <p:origin x="1022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A695D5-A6E3-42EE-ADC2-E9747BCBB1FF}" type="datetimeFigureOut">
              <a:rPr lang="fr-BE" smtClean="0"/>
              <a:t>08-05-20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D9DEB-3435-4085-A174-44C08BF7BAEA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4084753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AA2658-4B04-4D25-A254-BE1527F6979C}" type="datetimeFigureOut">
              <a:rPr lang="nl-BE" smtClean="0"/>
              <a:t>8/05/2020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94340-C186-4B16-BEAB-FDE13A3E28BD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12110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88818-A268-41A3-A107-29F14ADE1287}" type="datetimeFigureOut">
              <a:rPr lang="nl-BE" smtClean="0"/>
              <a:t>8/05/2020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1F2ED-4B04-49DA-B468-C0EFBD1D6336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30683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88818-A268-41A3-A107-29F14ADE1287}" type="datetimeFigureOut">
              <a:rPr lang="nl-BE" smtClean="0"/>
              <a:t>8/05/2020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1F2ED-4B04-49DA-B468-C0EFBD1D6336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4253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88818-A268-41A3-A107-29F14ADE1287}" type="datetimeFigureOut">
              <a:rPr lang="nl-BE" smtClean="0"/>
              <a:t>8/05/2020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1F2ED-4B04-49DA-B468-C0EFBD1D6336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97844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88818-A268-41A3-A107-29F14ADE1287}" type="datetimeFigureOut">
              <a:rPr lang="nl-BE" smtClean="0"/>
              <a:t>8/05/2020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1F2ED-4B04-49DA-B468-C0EFBD1D6336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41395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88818-A268-41A3-A107-29F14ADE1287}" type="datetimeFigureOut">
              <a:rPr lang="nl-BE" smtClean="0"/>
              <a:t>8/05/2020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1F2ED-4B04-49DA-B468-C0EFBD1D6336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55541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88818-A268-41A3-A107-29F14ADE1287}" type="datetimeFigureOut">
              <a:rPr lang="nl-BE" smtClean="0"/>
              <a:t>8/05/2020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1F2ED-4B04-49DA-B468-C0EFBD1D6336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69250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88818-A268-41A3-A107-29F14ADE1287}" type="datetimeFigureOut">
              <a:rPr lang="nl-BE" smtClean="0"/>
              <a:t>8/05/2020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1F2ED-4B04-49DA-B468-C0EFBD1D6336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89197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88818-A268-41A3-A107-29F14ADE1287}" type="datetimeFigureOut">
              <a:rPr lang="nl-BE" smtClean="0"/>
              <a:t>8/05/2020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1F2ED-4B04-49DA-B468-C0EFBD1D6336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67910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88818-A268-41A3-A107-29F14ADE1287}" type="datetimeFigureOut">
              <a:rPr lang="nl-BE" smtClean="0"/>
              <a:t>8/05/2020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1F2ED-4B04-49DA-B468-C0EFBD1D6336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175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88818-A268-41A3-A107-29F14ADE1287}" type="datetimeFigureOut">
              <a:rPr lang="nl-BE" smtClean="0"/>
              <a:t>8/05/2020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1F2ED-4B04-49DA-B468-C0EFBD1D6336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56430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88818-A268-41A3-A107-29F14ADE1287}" type="datetimeFigureOut">
              <a:rPr lang="nl-BE" smtClean="0"/>
              <a:t>8/05/2020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1F2ED-4B04-49DA-B468-C0EFBD1D6336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5689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88818-A268-41A3-A107-29F14ADE1287}" type="datetimeFigureOut">
              <a:rPr lang="nl-BE" smtClean="0"/>
              <a:t>8/05/2020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1F2ED-4B04-49DA-B468-C0EFBD1D6336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68585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2.pn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jpe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.pn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.pn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2.png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2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2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2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2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2.png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2.png"/><Relationship Id="rId5" Type="http://schemas.openxmlformats.org/officeDocument/2006/relationships/image" Target="../media/image34.png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2.png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2.png"/><Relationship Id="rId4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jpe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hyperlink" Target="mailto:sdebruycker@perspective.brussels" TargetMode="External"/><Relationship Id="rId5" Type="http://schemas.openxmlformats.org/officeDocument/2006/relationships/hyperlink" Target="mailto:eva.Vercamst@vlaanderen.be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0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109B8F-CE69-4BA6-8797-F57C6469B7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0" t="16754" r="6009" b="35493"/>
          <a:stretch/>
        </p:blipFill>
        <p:spPr>
          <a:xfrm>
            <a:off x="2520" y="0"/>
            <a:ext cx="9143999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01EB3E-CED5-410A-A295-CED1DF932511}"/>
              </a:ext>
            </a:extLst>
          </p:cNvPr>
          <p:cNvSpPr txBox="1"/>
          <p:nvPr/>
        </p:nvSpPr>
        <p:spPr>
          <a:xfrm>
            <a:off x="755576" y="1052736"/>
            <a:ext cx="53285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Swis721 BlkCn BT" panose="020B0806030502040204" pitchFamily="34" charset="0"/>
              </a:rPr>
              <a:t>Réseau</a:t>
            </a:r>
            <a:r>
              <a:rPr lang="en-US" sz="2800" dirty="0">
                <a:solidFill>
                  <a:schemeClr val="bg1"/>
                </a:solidFill>
                <a:latin typeface="Swis721 BlkCn BT" panose="020B0806030502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Swis721 BlkCn BT" panose="020B0806030502040204" pitchFamily="34" charset="0"/>
              </a:rPr>
              <a:t>d’espaces</a:t>
            </a:r>
            <a:r>
              <a:rPr lang="en-US" sz="2800" dirty="0">
                <a:solidFill>
                  <a:schemeClr val="bg1"/>
                </a:solidFill>
                <a:latin typeface="Swis721 BlkCn BT" panose="020B0806030502040204" pitchFamily="34" charset="0"/>
              </a:rPr>
              <a:t> </a:t>
            </a:r>
          </a:p>
          <a:p>
            <a:r>
              <a:rPr lang="en-US" sz="2800" dirty="0" err="1">
                <a:solidFill>
                  <a:schemeClr val="bg1"/>
                </a:solidFill>
                <a:latin typeface="Swis721 BlkCn BT" panose="020B0806030502040204" pitchFamily="34" charset="0"/>
              </a:rPr>
              <a:t>ouverts</a:t>
            </a:r>
            <a:r>
              <a:rPr lang="en-US" sz="2800" dirty="0">
                <a:solidFill>
                  <a:schemeClr val="bg1"/>
                </a:solidFill>
                <a:latin typeface="Swis721 BlkCn BT" panose="020B0806030502040204" pitchFamily="34" charset="0"/>
              </a:rPr>
              <a:t> dans et </a:t>
            </a:r>
          </a:p>
          <a:p>
            <a:r>
              <a:rPr lang="en-US" sz="2800" dirty="0" err="1">
                <a:solidFill>
                  <a:schemeClr val="bg1"/>
                </a:solidFill>
                <a:latin typeface="Swis721 BlkCn BT" panose="020B0806030502040204" pitchFamily="34" charset="0"/>
              </a:rPr>
              <a:t>autour</a:t>
            </a:r>
            <a:r>
              <a:rPr lang="en-US" sz="2800" dirty="0">
                <a:solidFill>
                  <a:schemeClr val="bg1"/>
                </a:solidFill>
                <a:latin typeface="Swis721 BlkCn BT" panose="020B0806030502040204" pitchFamily="34" charset="0"/>
              </a:rPr>
              <a:t> de </a:t>
            </a:r>
            <a:r>
              <a:rPr lang="en-US" sz="2800" dirty="0" err="1">
                <a:solidFill>
                  <a:schemeClr val="bg1"/>
                </a:solidFill>
                <a:latin typeface="Swis721 BlkCn BT" panose="020B0806030502040204" pitchFamily="34" charset="0"/>
              </a:rPr>
              <a:t>Bruxelles</a:t>
            </a:r>
            <a:endParaRPr lang="en-US" dirty="0">
              <a:solidFill>
                <a:schemeClr val="bg1"/>
              </a:solidFill>
              <a:latin typeface="Swis721 BlkCn BT" panose="020B0806030502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66C943-9BB8-4E13-B51D-77EC0A6B9EB7}"/>
              </a:ext>
            </a:extLst>
          </p:cNvPr>
          <p:cNvSpPr txBox="1"/>
          <p:nvPr/>
        </p:nvSpPr>
        <p:spPr>
          <a:xfrm>
            <a:off x="5796136" y="116632"/>
            <a:ext cx="3275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  <a:latin typeface="Swis721 BT" panose="020B0504020202020204" pitchFamily="34" charset="0"/>
              </a:rPr>
              <a:t>OPEN RUIMTE – 08/05/2020 – L GROEP</a:t>
            </a:r>
          </a:p>
          <a:p>
            <a:pPr algn="r"/>
            <a:r>
              <a:rPr lang="en-US" sz="800" dirty="0">
                <a:solidFill>
                  <a:schemeClr val="bg1"/>
                </a:solidFill>
                <a:latin typeface="Swis721 BT" panose="020B0504020202020204" pitchFamily="34" charset="0"/>
              </a:rPr>
              <a:t>Hélène RILLAERTS - BUUR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C5C3DCA-3802-453A-8E88-66404D09A1F2}"/>
              </a:ext>
            </a:extLst>
          </p:cNvPr>
          <p:cNvCxnSpPr/>
          <p:nvPr/>
        </p:nvCxnSpPr>
        <p:spPr>
          <a:xfrm>
            <a:off x="827584" y="908720"/>
            <a:ext cx="280831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30C4192-183D-435F-B885-9F398BCFF4DC}"/>
              </a:ext>
            </a:extLst>
          </p:cNvPr>
          <p:cNvSpPr txBox="1"/>
          <p:nvPr/>
        </p:nvSpPr>
        <p:spPr>
          <a:xfrm>
            <a:off x="755576" y="2581746"/>
            <a:ext cx="295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aseline="30000" dirty="0">
                <a:solidFill>
                  <a:schemeClr val="bg1"/>
                </a:solidFill>
              </a:rPr>
              <a:t>Mission de développement d’une vision ambitieuse du paysage pour le renforcement et le développement d’un réseau d’espaces ouverts cohérent au niveau régional à Bruxelles et autour de Bruxelles par une approche intégrée.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B602CD5-E6B9-4AF0-811C-DD5057E07B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40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66"/>
    </mc:Choice>
    <mc:Fallback xmlns="">
      <p:transition spd="slow" advTm="152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7A27D5-0CA5-40C8-9EBB-A83C1418BA2D}"/>
              </a:ext>
            </a:extLst>
          </p:cNvPr>
          <p:cNvSpPr txBox="1"/>
          <p:nvPr/>
        </p:nvSpPr>
        <p:spPr>
          <a:xfrm>
            <a:off x="323528" y="50803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BE"/>
            </a:defPPr>
            <a:lvl1pPr>
              <a:defRPr>
                <a:latin typeface="Swis721 BT" panose="020B0504020202020204" pitchFamily="34" charset="0"/>
              </a:defRPr>
            </a:lvl1pPr>
          </a:lstStyle>
          <a:p>
            <a:r>
              <a:rPr lang="en-US" dirty="0"/>
              <a:t>CALENDRIER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3F96FD-CC0D-47BB-848E-F2CBB7429D5D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INTRODUCTION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D556D9-5764-478E-BBFE-32063082F405}"/>
              </a:ext>
            </a:extLst>
          </p:cNvPr>
          <p:cNvSpPr/>
          <p:nvPr/>
        </p:nvSpPr>
        <p:spPr>
          <a:xfrm>
            <a:off x="341720" y="808900"/>
            <a:ext cx="88022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dirty="0"/>
              <a:t>Échanges prévus avant l’été</a:t>
            </a:r>
            <a:endParaRPr lang="en-US" sz="140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70FB3F3-9F73-4B24-88B0-97D4DB50251F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0F9746-7463-490B-96EC-5F5605589A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83138"/>
            <a:ext cx="9144000" cy="349968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167E3E6-51A3-482D-B3FB-11DF5E51316F}"/>
              </a:ext>
            </a:extLst>
          </p:cNvPr>
          <p:cNvSpPr txBox="1"/>
          <p:nvPr/>
        </p:nvSpPr>
        <p:spPr>
          <a:xfrm>
            <a:off x="341720" y="4987272"/>
            <a:ext cx="844194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2. La phase d’élaboration de la vision et de scénarios de développement permettra d’explorer des pistes et de confirmer leur pertinence, en particulier aux échelles méso et macro</a:t>
            </a:r>
          </a:p>
          <a:p>
            <a:endParaRPr lang="en-US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EE4457C-9049-4200-8633-BD9146EE98D7}"/>
              </a:ext>
            </a:extLst>
          </p:cNvPr>
          <p:cNvSpPr/>
          <p:nvPr/>
        </p:nvSpPr>
        <p:spPr>
          <a:xfrm>
            <a:off x="4572000" y="1196752"/>
            <a:ext cx="4572000" cy="379052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DE789BE3-16EC-4D78-9EB7-62BB965D6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76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19"/>
    </mc:Choice>
    <mc:Fallback xmlns="">
      <p:transition spd="slow" advTm="128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7A27D5-0CA5-40C8-9EBB-A83C1418BA2D}"/>
              </a:ext>
            </a:extLst>
          </p:cNvPr>
          <p:cNvSpPr txBox="1"/>
          <p:nvPr/>
        </p:nvSpPr>
        <p:spPr>
          <a:xfrm>
            <a:off x="323528" y="50803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BE"/>
            </a:defPPr>
            <a:lvl1pPr>
              <a:defRPr>
                <a:latin typeface="Swis721 BT" panose="020B0504020202020204" pitchFamily="34" charset="0"/>
              </a:defRPr>
            </a:lvl1pPr>
          </a:lstStyle>
          <a:p>
            <a:r>
              <a:rPr lang="en-US" dirty="0"/>
              <a:t>CALENDRIER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3F96FD-CC0D-47BB-848E-F2CBB7429D5D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INTRODUCTION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D556D9-5764-478E-BBFE-32063082F405}"/>
              </a:ext>
            </a:extLst>
          </p:cNvPr>
          <p:cNvSpPr/>
          <p:nvPr/>
        </p:nvSpPr>
        <p:spPr>
          <a:xfrm>
            <a:off x="341720" y="808900"/>
            <a:ext cx="88022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dirty="0"/>
              <a:t>Échanges prévus avant l’été</a:t>
            </a:r>
            <a:endParaRPr lang="en-US" sz="140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70FB3F3-9F73-4B24-88B0-97D4DB50251F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0F9746-7463-490B-96EC-5F5605589A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83138"/>
            <a:ext cx="9144000" cy="349968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167E3E6-51A3-482D-B3FB-11DF5E51316F}"/>
              </a:ext>
            </a:extLst>
          </p:cNvPr>
          <p:cNvSpPr txBox="1"/>
          <p:nvPr/>
        </p:nvSpPr>
        <p:spPr>
          <a:xfrm>
            <a:off x="341720" y="4987272"/>
            <a:ext cx="844194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3. La phase de recherche conceptuelle et de définitions d’actions permettra de rentrer dans l’application concrète des mesures à l’échelle micro</a:t>
            </a:r>
          </a:p>
          <a:p>
            <a:endParaRPr lang="en-US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D4317DF6-4BB0-4764-AC4E-B35971752C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98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03"/>
    </mc:Choice>
    <mc:Fallback xmlns="">
      <p:transition spd="slow" advTm="264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CBDF6E7-02A2-47E6-9BC6-B5E6859579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8"/>
          <a:stretch/>
        </p:blipFill>
        <p:spPr>
          <a:xfrm>
            <a:off x="862343" y="908720"/>
            <a:ext cx="8281657" cy="59492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56B2DB4-3797-4650-A060-6702E1B9A38C}"/>
              </a:ext>
            </a:extLst>
          </p:cNvPr>
          <p:cNvSpPr txBox="1"/>
          <p:nvPr/>
        </p:nvSpPr>
        <p:spPr>
          <a:xfrm>
            <a:off x="323528" y="508030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wis721 BT" panose="020B0504020202020204" pitchFamily="34" charset="0"/>
              </a:rPr>
              <a:t>RÉCAPITULATIF DE LA DÉMARCHE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00C181B-B4F3-48CE-AA84-AC41B47E2773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10506EBA-2D7D-4BF0-B9D4-942B2695280B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APPROCHE</a:t>
            </a:r>
          </a:p>
        </p:txBody>
      </p:sp>
    </p:spTree>
    <p:extLst>
      <p:ext uri="{BB962C8B-B14F-4D97-AF65-F5344CB8AC3E}">
        <p14:creationId xmlns:p14="http://schemas.microsoft.com/office/powerpoint/2010/main" val="14013299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0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512DE7C-CFCD-409E-A0D7-D39ED67D1F67}"/>
              </a:ext>
            </a:extLst>
          </p:cNvPr>
          <p:cNvSpPr txBox="1"/>
          <p:nvPr/>
        </p:nvSpPr>
        <p:spPr>
          <a:xfrm>
            <a:off x="1907704" y="2996952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wis721 BlkCn BT" panose="020B0806030502040204" pitchFamily="34" charset="0"/>
              </a:rPr>
              <a:t>APPROCHE</a:t>
            </a:r>
          </a:p>
        </p:txBody>
      </p:sp>
    </p:spTree>
    <p:extLst>
      <p:ext uri="{BB962C8B-B14F-4D97-AF65-F5344CB8AC3E}">
        <p14:creationId xmlns:p14="http://schemas.microsoft.com/office/powerpoint/2010/main" val="171964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53"/>
    </mc:Choice>
    <mc:Fallback xmlns="">
      <p:transition spd="slow" advTm="5153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7A27D5-0CA5-40C8-9EBB-A83C1418BA2D}"/>
              </a:ext>
            </a:extLst>
          </p:cNvPr>
          <p:cNvSpPr txBox="1"/>
          <p:nvPr/>
        </p:nvSpPr>
        <p:spPr>
          <a:xfrm>
            <a:off x="323528" y="50803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BE"/>
            </a:defPPr>
            <a:lvl1pPr>
              <a:defRPr>
                <a:latin typeface="Swis721 BT" panose="020B0504020202020204" pitchFamily="34" charset="0"/>
              </a:defRPr>
            </a:lvl1pPr>
          </a:lstStyle>
          <a:p>
            <a:r>
              <a:rPr lang="en-US" dirty="0"/>
              <a:t>SERVICES ECOSYSTÉMIQUES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3F96FD-CC0D-47BB-848E-F2CBB7429D5D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APPROCHE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82DA2E-03FA-4B1E-8710-B613A5146AA5}"/>
              </a:ext>
            </a:extLst>
          </p:cNvPr>
          <p:cNvSpPr/>
          <p:nvPr/>
        </p:nvSpPr>
        <p:spPr>
          <a:xfrm>
            <a:off x="440636" y="1602466"/>
            <a:ext cx="32672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4 grandes catégories de services </a:t>
            </a:r>
            <a:r>
              <a:rPr lang="fr-BE" sz="1100" dirty="0" err="1">
                <a:solidFill>
                  <a:srgbClr val="211D1E"/>
                </a:solidFill>
                <a:latin typeface="Swis721 BT" panose="020B0504020202020204" pitchFamily="34" charset="0"/>
              </a:rPr>
              <a:t>écossystémiques</a:t>
            </a:r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 :</a:t>
            </a:r>
          </a:p>
          <a:p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Support et soutien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Régulation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Approvisionnement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Culturels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Ils déterminent ce que l'on peut attendre des espaces ouverts en termes de services rendus par les écosystèmes. </a:t>
            </a:r>
          </a:p>
          <a:p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2439D42-64B4-4724-AB65-2E0B365764DB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FE09E794-1E06-4F03-A6B3-14227FCB5C1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7" t="14373" r="28737" b="21843"/>
          <a:stretch/>
        </p:blipFill>
        <p:spPr>
          <a:xfrm>
            <a:off x="3887416" y="1213525"/>
            <a:ext cx="4176464" cy="443095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B2D084E-3992-426C-A02E-41D112549F87}"/>
              </a:ext>
            </a:extLst>
          </p:cNvPr>
          <p:cNvSpPr/>
          <p:nvPr/>
        </p:nvSpPr>
        <p:spPr>
          <a:xfrm>
            <a:off x="3941657" y="5517232"/>
            <a:ext cx="4572000" cy="3744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nl-NL" sz="1100" baseline="30000" dirty="0">
                <a:solidFill>
                  <a:srgbClr val="000000"/>
                </a:solidFill>
                <a:latin typeface="Swis721 BT" panose="020B0504020202020204" pitchFamily="34" charset="0"/>
              </a:rPr>
              <a:t>Services </a:t>
            </a:r>
            <a:r>
              <a:rPr lang="nl-NL" sz="1100" baseline="30000" dirty="0" err="1">
                <a:solidFill>
                  <a:srgbClr val="000000"/>
                </a:solidFill>
                <a:latin typeface="Swis721 BT" panose="020B0504020202020204" pitchFamily="34" charset="0"/>
              </a:rPr>
              <a:t>écosystémiques</a:t>
            </a:r>
            <a:r>
              <a:rPr lang="nl-NL" sz="1100" baseline="30000" dirty="0">
                <a:solidFill>
                  <a:srgbClr val="000000"/>
                </a:solidFill>
                <a:latin typeface="Swis721 BT" panose="020B0504020202020204" pitchFamily="34" charset="0"/>
              </a:rPr>
              <a:t>, </a:t>
            </a:r>
            <a:r>
              <a:rPr lang="nl-NL" sz="1100" baseline="30000" dirty="0" err="1">
                <a:solidFill>
                  <a:srgbClr val="000000"/>
                </a:solidFill>
                <a:latin typeface="Swis721 BT" panose="020B0504020202020204" pitchFamily="34" charset="0"/>
              </a:rPr>
              <a:t>selon</a:t>
            </a:r>
            <a:r>
              <a:rPr lang="nl-NL" sz="1100" baseline="30000" dirty="0">
                <a:solidFill>
                  <a:srgbClr val="000000"/>
                </a:solidFill>
                <a:latin typeface="Swis721 BT" panose="020B0504020202020204" pitchFamily="34" charset="0"/>
              </a:rPr>
              <a:t> Millennium </a:t>
            </a:r>
            <a:r>
              <a:rPr lang="nl-NL" sz="1100" baseline="30000" dirty="0" err="1">
                <a:solidFill>
                  <a:srgbClr val="000000"/>
                </a:solidFill>
                <a:latin typeface="Swis721 BT" panose="020B0504020202020204" pitchFamily="34" charset="0"/>
              </a:rPr>
              <a:t>Ecosystem</a:t>
            </a:r>
            <a:r>
              <a:rPr lang="nl-NL" sz="1100" baseline="30000" dirty="0">
                <a:solidFill>
                  <a:srgbClr val="000000"/>
                </a:solidFill>
                <a:latin typeface="Swis721 BT" panose="020B0504020202020204" pitchFamily="34" charset="0"/>
              </a:rPr>
              <a:t> Assessment </a:t>
            </a:r>
          </a:p>
          <a:p>
            <a:pPr algn="just"/>
            <a:r>
              <a:rPr lang="fr-FR" sz="1100" baseline="30000" dirty="0">
                <a:solidFill>
                  <a:srgbClr val="000000"/>
                </a:solidFill>
                <a:latin typeface="Swis721 BT" panose="020B0504020202020204" pitchFamily="34" charset="0"/>
              </a:rPr>
              <a:t>https://www.appropedia.org/Ecosystem_services</a:t>
            </a:r>
            <a:endParaRPr lang="en-US" sz="1100" dirty="0"/>
          </a:p>
        </p:txBody>
      </p: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C206DEF9-A4F2-4B5C-9216-3CD02A6217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84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379"/>
    </mc:Choice>
    <mc:Fallback xmlns="">
      <p:transition spd="slow" advTm="723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7FE251D-2935-4E32-9527-AFCA669FD35D}"/>
              </a:ext>
            </a:extLst>
          </p:cNvPr>
          <p:cNvSpPr/>
          <p:nvPr/>
        </p:nvSpPr>
        <p:spPr>
          <a:xfrm>
            <a:off x="440636" y="1602466"/>
            <a:ext cx="247518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De multiples réseaux dynamiques composent notre territoire urbain</a:t>
            </a:r>
          </a:p>
          <a:p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65CC56-C425-45C8-98B6-F1C7B95FE131}"/>
              </a:ext>
            </a:extLst>
          </p:cNvPr>
          <p:cNvSpPr txBox="1"/>
          <p:nvPr/>
        </p:nvSpPr>
        <p:spPr>
          <a:xfrm>
            <a:off x="323528" y="508030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wis721 BT" panose="020B0504020202020204" pitchFamily="34" charset="0"/>
              </a:rPr>
              <a:t>RÉSEAUX DYNAMIQUES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8CA2805-915D-4EA8-ACB6-29DF9B3DEBE7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745A3EA-B00F-4A96-8005-226525BEB91E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APPROCHE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0E180CA-0BE9-452B-90AD-D7C57E3817B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0" t="1726" r="50948" b="51143"/>
          <a:stretch/>
        </p:blipFill>
        <p:spPr>
          <a:xfrm>
            <a:off x="2718639" y="1602466"/>
            <a:ext cx="4517657" cy="384275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3C7AA65-719A-40AE-ACD0-D53F07DA64BA}"/>
              </a:ext>
            </a:extLst>
          </p:cNvPr>
          <p:cNvSpPr/>
          <p:nvPr/>
        </p:nvSpPr>
        <p:spPr>
          <a:xfrm>
            <a:off x="2987824" y="1602466"/>
            <a:ext cx="1440160" cy="600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0D702024-57EE-4288-8AA0-70911385CE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04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11"/>
    </mc:Choice>
    <mc:Fallback xmlns="">
      <p:transition spd="slow" advTm="131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C313F9A-C53D-4E76-8EC1-AA8B9F469AC2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7460F8C8-B5CD-417C-85D0-90F85B3F74D1}"/>
              </a:ext>
            </a:extLst>
          </p:cNvPr>
          <p:cNvSpPr/>
          <p:nvPr/>
        </p:nvSpPr>
        <p:spPr>
          <a:xfrm>
            <a:off x="4355977" y="2163852"/>
            <a:ext cx="4716016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présence végétale et constitution de différents types de biotopes</a:t>
            </a:r>
          </a:p>
          <a:p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présence de l’eau et organisation du réseau hydrographique</a:t>
            </a:r>
          </a:p>
          <a:p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qualité des sols et sous-sols</a:t>
            </a:r>
          </a:p>
          <a:p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différentes facettes de l’agriculture, sous ses différentes formes</a:t>
            </a:r>
          </a:p>
          <a:p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implication spatiale des activités économiques</a:t>
            </a:r>
          </a:p>
          <a:p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activités de loisirs et culturels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dimensions bâties sous ces différentes formes et affectations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infrastructures</a:t>
            </a:r>
          </a:p>
          <a:p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D41ECF5-60EE-4A41-8DE8-9F9DDEC006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0" t="10386" r="74523" b="56787"/>
          <a:stretch/>
        </p:blipFill>
        <p:spPr>
          <a:xfrm>
            <a:off x="2718639" y="2308448"/>
            <a:ext cx="1800199" cy="267649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98094DA-CF5E-4DFB-83E6-3443BFD4627E}"/>
              </a:ext>
            </a:extLst>
          </p:cNvPr>
          <p:cNvSpPr txBox="1"/>
          <p:nvPr/>
        </p:nvSpPr>
        <p:spPr>
          <a:xfrm>
            <a:off x="323528" y="508030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wis721 BT" panose="020B0504020202020204" pitchFamily="34" charset="0"/>
              </a:rPr>
              <a:t>RÉSEAUX DYNAMIQUES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37C7F5-B9A4-4345-935F-08158909085C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APPROCHE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0D3125-42A1-4C55-AFCC-79DDB2494545}"/>
              </a:ext>
            </a:extLst>
          </p:cNvPr>
          <p:cNvSpPr/>
          <p:nvPr/>
        </p:nvSpPr>
        <p:spPr>
          <a:xfrm>
            <a:off x="440636" y="1602466"/>
            <a:ext cx="247518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De multiples réseaux dynamiques composent notre territoire urbain</a:t>
            </a:r>
          </a:p>
          <a:p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6EC94CB4-312B-4BA4-817F-0ACAB60C37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10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247"/>
    </mc:Choice>
    <mc:Fallback xmlns="">
      <p:transition spd="slow" advTm="552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BB2658D-0344-4D46-8E07-9CB26A2CAE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2" t="23274" r="24013" b="28842"/>
          <a:stretch/>
        </p:blipFill>
        <p:spPr>
          <a:xfrm>
            <a:off x="3324747" y="1988839"/>
            <a:ext cx="5747245" cy="37444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939DD7-7E97-4686-B85B-74110D2B9961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ANALYSE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C313F9A-C53D-4E76-8EC1-AA8B9F469AC2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el 1">
            <a:extLst>
              <a:ext uri="{FF2B5EF4-FFF2-40B4-BE49-F238E27FC236}">
                <a16:creationId xmlns:a16="http://schemas.microsoft.com/office/drawing/2014/main" id="{136C4C79-889D-46C5-91A1-760B0FA7F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615171"/>
            <a:ext cx="8229600" cy="369332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nl-BE" sz="1800" dirty="0">
                <a:latin typeface="Swis721 BT" panose="020B0504020202020204" pitchFamily="34" charset="0"/>
                <a:ea typeface="+mn-ea"/>
                <a:cs typeface="+mn-cs"/>
              </a:rPr>
              <a:t>LIEN ENTRE SERVICES ECOSYSTÉMIQUES ET RÉSEAUX DYNAMIQUES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DF2AE09-85EF-4E49-9423-193608362C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7" t="14373" r="28737" b="21843"/>
          <a:stretch/>
        </p:blipFill>
        <p:spPr>
          <a:xfrm>
            <a:off x="539552" y="2505938"/>
            <a:ext cx="2538752" cy="269344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6BB620E-D402-4C22-A5A2-CEEF7E1EC75D}"/>
              </a:ext>
            </a:extLst>
          </p:cNvPr>
          <p:cNvSpPr/>
          <p:nvPr/>
        </p:nvSpPr>
        <p:spPr>
          <a:xfrm>
            <a:off x="611560" y="5175021"/>
            <a:ext cx="4572000" cy="37446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nl-NL" sz="1100" baseline="30000" dirty="0">
                <a:solidFill>
                  <a:srgbClr val="000000"/>
                </a:solidFill>
                <a:latin typeface="Swis721 BT" panose="020B0504020202020204" pitchFamily="34" charset="0"/>
              </a:rPr>
              <a:t>Services </a:t>
            </a:r>
            <a:r>
              <a:rPr lang="nl-NL" sz="1100" baseline="30000" dirty="0" err="1">
                <a:solidFill>
                  <a:srgbClr val="000000"/>
                </a:solidFill>
                <a:latin typeface="Swis721 BT" panose="020B0504020202020204" pitchFamily="34" charset="0"/>
              </a:rPr>
              <a:t>écosystémiques</a:t>
            </a:r>
            <a:r>
              <a:rPr lang="nl-NL" sz="1100" baseline="30000" dirty="0">
                <a:solidFill>
                  <a:srgbClr val="000000"/>
                </a:solidFill>
                <a:latin typeface="Swis721 BT" panose="020B0504020202020204" pitchFamily="34" charset="0"/>
              </a:rPr>
              <a:t>, </a:t>
            </a:r>
            <a:r>
              <a:rPr lang="nl-NL" sz="1100" baseline="30000" dirty="0" err="1">
                <a:solidFill>
                  <a:srgbClr val="000000"/>
                </a:solidFill>
                <a:latin typeface="Swis721 BT" panose="020B0504020202020204" pitchFamily="34" charset="0"/>
              </a:rPr>
              <a:t>selon</a:t>
            </a:r>
            <a:r>
              <a:rPr lang="nl-NL" sz="1100" baseline="30000" dirty="0">
                <a:solidFill>
                  <a:srgbClr val="000000"/>
                </a:solidFill>
                <a:latin typeface="Swis721 BT" panose="020B0504020202020204" pitchFamily="34" charset="0"/>
              </a:rPr>
              <a:t> Millennium </a:t>
            </a:r>
            <a:r>
              <a:rPr lang="nl-NL" sz="1100" baseline="30000" dirty="0" err="1">
                <a:solidFill>
                  <a:srgbClr val="000000"/>
                </a:solidFill>
                <a:latin typeface="Swis721 BT" panose="020B0504020202020204" pitchFamily="34" charset="0"/>
              </a:rPr>
              <a:t>Ecosystem</a:t>
            </a:r>
            <a:r>
              <a:rPr lang="nl-NL" sz="1100" baseline="30000" dirty="0">
                <a:solidFill>
                  <a:srgbClr val="000000"/>
                </a:solidFill>
                <a:latin typeface="Swis721 BT" panose="020B0504020202020204" pitchFamily="34" charset="0"/>
              </a:rPr>
              <a:t> Assessment </a:t>
            </a:r>
          </a:p>
          <a:p>
            <a:pPr algn="just"/>
            <a:r>
              <a:rPr lang="fr-FR" sz="1100" baseline="30000" dirty="0">
                <a:solidFill>
                  <a:srgbClr val="000000"/>
                </a:solidFill>
                <a:latin typeface="Swis721 BT" panose="020B0504020202020204" pitchFamily="34" charset="0"/>
              </a:rPr>
              <a:t>https://www.appropedia.org/Ecosystem_services</a:t>
            </a:r>
            <a:endParaRPr lang="en-US" sz="1100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FF76DA9-4B67-4F27-8147-B55DB99ED7F4}"/>
              </a:ext>
            </a:extLst>
          </p:cNvPr>
          <p:cNvCxnSpPr>
            <a:cxnSpLocks/>
          </p:cNvCxnSpPr>
          <p:nvPr/>
        </p:nvCxnSpPr>
        <p:spPr>
          <a:xfrm>
            <a:off x="3146877" y="3861048"/>
            <a:ext cx="360040" cy="0"/>
          </a:xfrm>
          <a:prstGeom prst="straightConnector1">
            <a:avLst/>
          </a:prstGeom>
          <a:ln w="38100">
            <a:solidFill>
              <a:srgbClr val="9EC051">
                <a:alpha val="89804"/>
              </a:srgb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el 1">
            <a:extLst>
              <a:ext uri="{FF2B5EF4-FFF2-40B4-BE49-F238E27FC236}">
                <a16:creationId xmlns:a16="http://schemas.microsoft.com/office/drawing/2014/main" id="{79E8DCB9-32EC-48E2-9F2D-ACB71D2367B0}"/>
              </a:ext>
            </a:extLst>
          </p:cNvPr>
          <p:cNvSpPr txBox="1">
            <a:spLocks/>
          </p:cNvSpPr>
          <p:nvPr/>
        </p:nvSpPr>
        <p:spPr>
          <a:xfrm>
            <a:off x="179512" y="2101609"/>
            <a:ext cx="1584176" cy="4616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BE" sz="1200" dirty="0">
                <a:latin typeface="Swis721 BT" panose="020B0504020202020204" pitchFamily="34" charset="0"/>
                <a:ea typeface="+mn-ea"/>
                <a:cs typeface="+mn-cs"/>
              </a:rPr>
              <a:t>SERVICES </a:t>
            </a:r>
          </a:p>
          <a:p>
            <a:pPr algn="l"/>
            <a:r>
              <a:rPr lang="nl-BE" sz="1200" dirty="0">
                <a:latin typeface="Swis721 BT" panose="020B0504020202020204" pitchFamily="34" charset="0"/>
                <a:ea typeface="+mn-ea"/>
                <a:cs typeface="+mn-cs"/>
              </a:rPr>
              <a:t>ECOSYSTÉMIQUES</a:t>
            </a:r>
          </a:p>
        </p:txBody>
      </p:sp>
      <p:pic>
        <p:nvPicPr>
          <p:cNvPr id="15" name="Audio 14">
            <a:hlinkClick r:id="" action="ppaction://media"/>
            <a:extLst>
              <a:ext uri="{FF2B5EF4-FFF2-40B4-BE49-F238E27FC236}">
                <a16:creationId xmlns:a16="http://schemas.microsoft.com/office/drawing/2014/main" id="{C24B33D2-3E54-4BD2-BD79-A140700DF0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98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553"/>
    </mc:Choice>
    <mc:Fallback xmlns="">
      <p:transition spd="slow" advTm="225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8B3BAB5-491B-47C1-8D1A-87FA43B9E123}"/>
              </a:ext>
            </a:extLst>
          </p:cNvPr>
          <p:cNvSpPr txBox="1"/>
          <p:nvPr/>
        </p:nvSpPr>
        <p:spPr>
          <a:xfrm>
            <a:off x="323528" y="50803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wis721 BT" panose="020B0504020202020204" pitchFamily="34" charset="0"/>
              </a:rPr>
              <a:t>4 PILIERS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B89266C-7E45-4546-B9C0-1CA3E4721801}"/>
              </a:ext>
            </a:extLst>
          </p:cNvPr>
          <p:cNvSpPr/>
          <p:nvPr/>
        </p:nvSpPr>
        <p:spPr>
          <a:xfrm>
            <a:off x="5436096" y="1196752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82C11CC-1C53-4B51-B32B-2DD89E5F916B}"/>
              </a:ext>
            </a:extLst>
          </p:cNvPr>
          <p:cNvSpPr/>
          <p:nvPr/>
        </p:nvSpPr>
        <p:spPr>
          <a:xfrm>
            <a:off x="4034028" y="5681038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52D5D1-A01C-4244-9657-3464ED9C8DB0}"/>
              </a:ext>
            </a:extLst>
          </p:cNvPr>
          <p:cNvSpPr/>
          <p:nvPr/>
        </p:nvSpPr>
        <p:spPr>
          <a:xfrm>
            <a:off x="6012160" y="4653136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E3DC40-4D5A-4895-ACD4-06309E2B602D}"/>
              </a:ext>
            </a:extLst>
          </p:cNvPr>
          <p:cNvSpPr/>
          <p:nvPr/>
        </p:nvSpPr>
        <p:spPr>
          <a:xfrm>
            <a:off x="7182036" y="5681038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33EAF59-1062-4399-BB7D-E8ED10E765F3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C44D0D5-4496-46DD-86DA-BC0E190621B3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APPROCHE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E099E71-B632-43FD-A072-6D53F6A0B5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8" t="23917" r="33462" b="21759"/>
          <a:stretch/>
        </p:blipFill>
        <p:spPr>
          <a:xfrm>
            <a:off x="3459190" y="597921"/>
            <a:ext cx="5105940" cy="566215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C60D118-7D11-4368-9EF1-A9801CE9B4D9}"/>
              </a:ext>
            </a:extLst>
          </p:cNvPr>
          <p:cNvSpPr/>
          <p:nvPr/>
        </p:nvSpPr>
        <p:spPr>
          <a:xfrm>
            <a:off x="5292080" y="620688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8B6F986-1A17-4D70-8F2D-71942E40D121}"/>
              </a:ext>
            </a:extLst>
          </p:cNvPr>
          <p:cNvSpPr/>
          <p:nvPr/>
        </p:nvSpPr>
        <p:spPr>
          <a:xfrm>
            <a:off x="5122682" y="4401108"/>
            <a:ext cx="13935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3FCDEB3-8907-45E5-B64E-C124AD4948C0}"/>
              </a:ext>
            </a:extLst>
          </p:cNvPr>
          <p:cNvSpPr/>
          <p:nvPr/>
        </p:nvSpPr>
        <p:spPr>
          <a:xfrm>
            <a:off x="3635896" y="5541486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9F792F9-8427-4963-8797-352E0790CCD6}"/>
              </a:ext>
            </a:extLst>
          </p:cNvPr>
          <p:cNvSpPr/>
          <p:nvPr/>
        </p:nvSpPr>
        <p:spPr>
          <a:xfrm>
            <a:off x="6135832" y="5556074"/>
            <a:ext cx="21085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CB0905-827E-49B5-B839-9A6204D19426}"/>
              </a:ext>
            </a:extLst>
          </p:cNvPr>
          <p:cNvSpPr txBox="1"/>
          <p:nvPr/>
        </p:nvSpPr>
        <p:spPr>
          <a:xfrm>
            <a:off x="5073126" y="941166"/>
            <a:ext cx="20358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8E9B65"/>
                </a:solidFill>
              </a:rPr>
              <a:t>SERVICES DE REGULATION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87F35D-71B3-4DDB-9112-7C2B6676C1B3}"/>
              </a:ext>
            </a:extLst>
          </p:cNvPr>
          <p:cNvSpPr txBox="1"/>
          <p:nvPr/>
        </p:nvSpPr>
        <p:spPr>
          <a:xfrm>
            <a:off x="6378189" y="5495717"/>
            <a:ext cx="25041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8E9B65"/>
                </a:solidFill>
              </a:rPr>
              <a:t>SERVICES DE APPROVISIONNEMENT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35F645E-A708-4262-BEF8-366585878CB9}"/>
              </a:ext>
            </a:extLst>
          </p:cNvPr>
          <p:cNvSpPr txBox="1"/>
          <p:nvPr/>
        </p:nvSpPr>
        <p:spPr>
          <a:xfrm>
            <a:off x="3512875" y="5516515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8E9B65"/>
                </a:solidFill>
              </a:rPr>
              <a:t>SERVICES CULTURELS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E4C0E04-6689-4E35-93DD-A03BD3B0CCAB}"/>
              </a:ext>
            </a:extLst>
          </p:cNvPr>
          <p:cNvSpPr/>
          <p:nvPr/>
        </p:nvSpPr>
        <p:spPr>
          <a:xfrm>
            <a:off x="440636" y="1602466"/>
            <a:ext cx="359339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4 piliers qui relient ces services </a:t>
            </a:r>
            <a:r>
              <a:rPr lang="fr-BE" sz="1100" dirty="0" err="1">
                <a:solidFill>
                  <a:srgbClr val="211D1E"/>
                </a:solidFill>
                <a:latin typeface="Swis721 BT" panose="020B0504020202020204" pitchFamily="34" charset="0"/>
              </a:rPr>
              <a:t>écossystémiques</a:t>
            </a:r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 réseaux dynamiques qui composent notre territoire :</a:t>
            </a:r>
          </a:p>
          <a:p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Support : rôle de support et soutien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Système bâti : rôle dans les servies de régulation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Système d’activités : services d’approvisionnement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Système sociétal : services culturels</a:t>
            </a:r>
          </a:p>
          <a:p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</p:txBody>
      </p:sp>
      <p:pic>
        <p:nvPicPr>
          <p:cNvPr id="30" name="Audio 29">
            <a:hlinkClick r:id="" action="ppaction://media"/>
            <a:extLst>
              <a:ext uri="{FF2B5EF4-FFF2-40B4-BE49-F238E27FC236}">
                <a16:creationId xmlns:a16="http://schemas.microsoft.com/office/drawing/2014/main" id="{7DDBB411-CA6F-49F0-BAAA-525C84E027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70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000"/>
    </mc:Choice>
    <mc:Fallback xmlns="">
      <p:transition spd="slow" advTm="3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8B3BAB5-491B-47C1-8D1A-87FA43B9E123}"/>
              </a:ext>
            </a:extLst>
          </p:cNvPr>
          <p:cNvSpPr txBox="1"/>
          <p:nvPr/>
        </p:nvSpPr>
        <p:spPr>
          <a:xfrm>
            <a:off x="323528" y="50803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wis721 BT" panose="020B0504020202020204" pitchFamily="34" charset="0"/>
              </a:rPr>
              <a:t>4 PILIERS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B89266C-7E45-4546-B9C0-1CA3E4721801}"/>
              </a:ext>
            </a:extLst>
          </p:cNvPr>
          <p:cNvSpPr/>
          <p:nvPr/>
        </p:nvSpPr>
        <p:spPr>
          <a:xfrm>
            <a:off x="5436096" y="1196752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82C11CC-1C53-4B51-B32B-2DD89E5F916B}"/>
              </a:ext>
            </a:extLst>
          </p:cNvPr>
          <p:cNvSpPr/>
          <p:nvPr/>
        </p:nvSpPr>
        <p:spPr>
          <a:xfrm>
            <a:off x="4034028" y="5681038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52D5D1-A01C-4244-9657-3464ED9C8DB0}"/>
              </a:ext>
            </a:extLst>
          </p:cNvPr>
          <p:cNvSpPr/>
          <p:nvPr/>
        </p:nvSpPr>
        <p:spPr>
          <a:xfrm>
            <a:off x="6012160" y="4653136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E3DC40-4D5A-4895-ACD4-06309E2B602D}"/>
              </a:ext>
            </a:extLst>
          </p:cNvPr>
          <p:cNvSpPr/>
          <p:nvPr/>
        </p:nvSpPr>
        <p:spPr>
          <a:xfrm>
            <a:off x="7182036" y="5681038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33EAF59-1062-4399-BB7D-E8ED10E765F3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C44D0D5-4496-46DD-86DA-BC0E190621B3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APPROCHE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E099E71-B632-43FD-A072-6D53F6A0B5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8" t="23917" r="33462" b="21759"/>
          <a:stretch/>
        </p:blipFill>
        <p:spPr>
          <a:xfrm>
            <a:off x="3459190" y="597921"/>
            <a:ext cx="5105940" cy="566215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8E1B42A-CBDE-4878-AACD-40F3D3365A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94" t="35266" r="77134" b="56787"/>
          <a:stretch/>
        </p:blipFill>
        <p:spPr>
          <a:xfrm>
            <a:off x="5220072" y="764704"/>
            <a:ext cx="189920" cy="39950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72F28E9-8702-4221-A882-BF23DA08581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95" t="9813" r="77133" b="77227"/>
          <a:stretch/>
        </p:blipFill>
        <p:spPr>
          <a:xfrm>
            <a:off x="5048276" y="4327370"/>
            <a:ext cx="189921" cy="65153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47BD6DF-B8F5-4F3E-8020-32EB7531D9C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4" t="30080" r="77389" b="65622"/>
          <a:stretch/>
        </p:blipFill>
        <p:spPr>
          <a:xfrm>
            <a:off x="3602593" y="5465014"/>
            <a:ext cx="144016" cy="2160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1D7B449-D099-4EAD-AE7A-75409788C30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0" t="22169" r="77134" b="69237"/>
          <a:stretch/>
        </p:blipFill>
        <p:spPr>
          <a:xfrm>
            <a:off x="6611678" y="5530406"/>
            <a:ext cx="162488" cy="432048"/>
          </a:xfrm>
          <a:prstGeom prst="rect">
            <a:avLst/>
          </a:prstGeom>
        </p:spPr>
      </p:pic>
      <p:pic>
        <p:nvPicPr>
          <p:cNvPr id="24" name="Audio 23">
            <a:hlinkClick r:id="" action="ppaction://media"/>
            <a:extLst>
              <a:ext uri="{FF2B5EF4-FFF2-40B4-BE49-F238E27FC236}">
                <a16:creationId xmlns:a16="http://schemas.microsoft.com/office/drawing/2014/main" id="{33991F98-C9AD-40F1-B24D-582BD54184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24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82"/>
    </mc:Choice>
    <mc:Fallback xmlns="">
      <p:transition spd="slow" advTm="114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0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01EB3E-CED5-410A-A295-CED1DF932511}"/>
              </a:ext>
            </a:extLst>
          </p:cNvPr>
          <p:cNvSpPr txBox="1"/>
          <p:nvPr/>
        </p:nvSpPr>
        <p:spPr>
          <a:xfrm>
            <a:off x="1907704" y="2521059"/>
            <a:ext cx="53285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wis721 BlkCn BT" panose="020B0806030502040204" pitchFamily="34" charset="0"/>
              </a:rPr>
              <a:t>INTRODUCTION</a:t>
            </a:r>
          </a:p>
          <a:p>
            <a:r>
              <a:rPr lang="en-US" sz="2800" dirty="0">
                <a:solidFill>
                  <a:schemeClr val="bg1"/>
                </a:solidFill>
                <a:latin typeface="Swis721 BlkCn BT" panose="020B0806030502040204" pitchFamily="34" charset="0"/>
              </a:rPr>
              <a:t>APPROCHE</a:t>
            </a:r>
          </a:p>
          <a:p>
            <a:r>
              <a:rPr lang="en-US" sz="2800" dirty="0">
                <a:solidFill>
                  <a:schemeClr val="bg1"/>
                </a:solidFill>
                <a:latin typeface="Swis721 BlkCn BT" panose="020B0806030502040204" pitchFamily="34" charset="0"/>
              </a:rPr>
              <a:t>ANALYSE </a:t>
            </a:r>
          </a:p>
          <a:p>
            <a:r>
              <a:rPr lang="en-US" sz="2800" dirty="0">
                <a:solidFill>
                  <a:schemeClr val="bg1"/>
                </a:solidFill>
                <a:latin typeface="Swis721 BlkCn BT" panose="020B0806030502040204" pitchFamily="34" charset="0"/>
              </a:rPr>
              <a:t>CAS D’ÉTUDE</a:t>
            </a:r>
            <a:endParaRPr lang="en-US" dirty="0">
              <a:solidFill>
                <a:schemeClr val="bg1"/>
              </a:solidFill>
              <a:latin typeface="Swis721 BlkCn BT" panose="020B0806030502040204" pitchFamily="34" charset="0"/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81FF4F79-1B4C-4E25-B121-F25DFCE947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28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19"/>
    </mc:Choice>
    <mc:Fallback xmlns="">
      <p:transition spd="slow" advTm="148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0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512DE7C-CFCD-409E-A0D7-D39ED67D1F67}"/>
              </a:ext>
            </a:extLst>
          </p:cNvPr>
          <p:cNvSpPr txBox="1"/>
          <p:nvPr/>
        </p:nvSpPr>
        <p:spPr>
          <a:xfrm>
            <a:off x="1907704" y="2996952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wis721 BlkCn BT" panose="020B0806030502040204" pitchFamily="34" charset="0"/>
              </a:rPr>
              <a:t>ANALYSE 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44F6CC1-3A39-4069-8E3B-B8273AE96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59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00"/>
    </mc:Choice>
    <mc:Fallback xmlns="">
      <p:transition spd="slow" advTm="11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BB2658D-0344-4D46-8E07-9CB26A2CAE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2" t="23274" r="24132" b="28842"/>
          <a:stretch/>
        </p:blipFill>
        <p:spPr>
          <a:xfrm>
            <a:off x="3324748" y="1988839"/>
            <a:ext cx="5734012" cy="37444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939DD7-7E97-4686-B85B-74110D2B9961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ANALYSE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C313F9A-C53D-4E76-8EC1-AA8B9F469AC2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el 1">
            <a:extLst>
              <a:ext uri="{FF2B5EF4-FFF2-40B4-BE49-F238E27FC236}">
                <a16:creationId xmlns:a16="http://schemas.microsoft.com/office/drawing/2014/main" id="{136C4C79-889D-46C5-91A1-760B0FA7F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615171"/>
            <a:ext cx="8229600" cy="369332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nl-BE" sz="1800" dirty="0">
                <a:latin typeface="Swis721 BT" panose="020B0504020202020204" pitchFamily="34" charset="0"/>
                <a:ea typeface="+mn-ea"/>
                <a:cs typeface="+mn-cs"/>
              </a:rPr>
              <a:t>ANALYSE PAR THEMATIQUES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EA75995-A759-4529-BEC8-D8DBDEC33EDF}"/>
              </a:ext>
            </a:extLst>
          </p:cNvPr>
          <p:cNvSpPr/>
          <p:nvPr/>
        </p:nvSpPr>
        <p:spPr>
          <a:xfrm>
            <a:off x="452138" y="1757187"/>
            <a:ext cx="296773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Lecture du territoire au départ des réseaux dynamiques qui composent </a:t>
            </a:r>
            <a:r>
              <a:rPr lang="fr-BE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l’existant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FC3896DC-AFF6-4976-8FFE-E660B346B6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44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20"/>
    </mc:Choice>
    <mc:Fallback xmlns="">
      <p:transition spd="slow" advTm="110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8EB3D38-67C4-48BA-A523-EE33FFD55743}"/>
              </a:ext>
            </a:extLst>
          </p:cNvPr>
          <p:cNvSpPr/>
          <p:nvPr/>
        </p:nvSpPr>
        <p:spPr>
          <a:xfrm>
            <a:off x="6408447" y="4756181"/>
            <a:ext cx="2088639" cy="1872661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9D859F8-1661-4027-9A7D-1C8CFD1A2C32}"/>
              </a:ext>
            </a:extLst>
          </p:cNvPr>
          <p:cNvSpPr/>
          <p:nvPr/>
        </p:nvSpPr>
        <p:spPr>
          <a:xfrm>
            <a:off x="6408447" y="2315337"/>
            <a:ext cx="2088639" cy="1872661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A70A9E1-E2A1-43F5-8AD1-4DD5C8E92C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0" t="7706" r="13460" b="17715"/>
          <a:stretch/>
        </p:blipFill>
        <p:spPr>
          <a:xfrm>
            <a:off x="5868144" y="4534569"/>
            <a:ext cx="2015743" cy="186057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F5FB9B1-EA35-4420-ABA4-EA31C5C82F4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6" t="33652" r="26058" b="15183"/>
          <a:stretch/>
        </p:blipFill>
        <p:spPr>
          <a:xfrm>
            <a:off x="4980658" y="4300867"/>
            <a:ext cx="2018818" cy="186057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FD80EAC-1B37-4284-B16C-7FF33D6EBA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1" t="30476" r="6461" b="9115"/>
          <a:stretch/>
        </p:blipFill>
        <p:spPr>
          <a:xfrm>
            <a:off x="4095767" y="4067165"/>
            <a:ext cx="2016224" cy="186057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Afbeelding 3">
            <a:extLst>
              <a:ext uri="{FF2B5EF4-FFF2-40B4-BE49-F238E27FC236}">
                <a16:creationId xmlns:a16="http://schemas.microsoft.com/office/drawing/2014/main" id="{1BC74BF4-8784-4155-9667-6886B9E12918}"/>
              </a:ext>
            </a:extLst>
          </p:cNvPr>
          <p:cNvPicPr/>
          <p:nvPr/>
        </p:nvPicPr>
        <p:blipFill rotWithShape="1">
          <a:blip r:embed="rId7"/>
          <a:srcRect l="14607" r="6876"/>
          <a:stretch/>
        </p:blipFill>
        <p:spPr>
          <a:xfrm>
            <a:off x="5795248" y="2070433"/>
            <a:ext cx="2088639" cy="187266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Afbeelding 3">
            <a:extLst>
              <a:ext uri="{FF2B5EF4-FFF2-40B4-BE49-F238E27FC236}">
                <a16:creationId xmlns:a16="http://schemas.microsoft.com/office/drawing/2014/main" id="{83A745A8-ABD0-4A4E-9205-FE9FA8E9EDDF}"/>
              </a:ext>
            </a:extLst>
          </p:cNvPr>
          <p:cNvPicPr/>
          <p:nvPr/>
        </p:nvPicPr>
        <p:blipFill rotWithShape="1">
          <a:blip r:embed="rId8"/>
          <a:srcRect b="3980"/>
          <a:stretch/>
        </p:blipFill>
        <p:spPr>
          <a:xfrm>
            <a:off x="4931236" y="1768699"/>
            <a:ext cx="2015743" cy="186057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Afbeelding 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744" y="1466965"/>
            <a:ext cx="2016224" cy="186057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24FE193-4532-4EB6-9711-26815B1DF809}"/>
              </a:ext>
            </a:extLst>
          </p:cNvPr>
          <p:cNvSpPr/>
          <p:nvPr/>
        </p:nvSpPr>
        <p:spPr>
          <a:xfrm>
            <a:off x="452138" y="1757187"/>
            <a:ext cx="29677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L’analyse des réseaux dynamiques fait ressortir le fonctionnement du territoire selon les couches qui composent la structure des espaces ouverts.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38A0E8B-F35B-444D-9F33-B90CBDCDF037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A508A656-60E4-4221-BE9F-F6AED7A08793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ANALYSE</a:t>
            </a: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2C37CC2A-5F3F-44FF-8979-1708DFB4CF1C}"/>
              </a:ext>
            </a:extLst>
          </p:cNvPr>
          <p:cNvSpPr txBox="1">
            <a:spLocks/>
          </p:cNvSpPr>
          <p:nvPr/>
        </p:nvSpPr>
        <p:spPr>
          <a:xfrm>
            <a:off x="323528" y="615171"/>
            <a:ext cx="822960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BE" sz="1800">
                <a:latin typeface="Swis721 BT" panose="020B0504020202020204" pitchFamily="34" charset="0"/>
                <a:ea typeface="+mn-ea"/>
                <a:cs typeface="+mn-cs"/>
              </a:rPr>
              <a:t>ANALYSES PAR THEMATIQUES</a:t>
            </a:r>
            <a:endParaRPr lang="nl-BE" sz="1800" dirty="0">
              <a:latin typeface="Swis721 BT" panose="020B0504020202020204" pitchFamily="34" charset="0"/>
              <a:ea typeface="+mn-ea"/>
              <a:cs typeface="+mn-cs"/>
            </a:endParaRPr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BB44BB2D-C31A-4FE8-BFAB-F5BDB2138C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52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22"/>
    </mc:Choice>
    <mc:Fallback xmlns="">
      <p:transition spd="slow" advTm="146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8EB3D38-67C4-48BA-A523-EE33FFD55743}"/>
              </a:ext>
            </a:extLst>
          </p:cNvPr>
          <p:cNvSpPr/>
          <p:nvPr/>
        </p:nvSpPr>
        <p:spPr>
          <a:xfrm>
            <a:off x="6408447" y="4756181"/>
            <a:ext cx="2088639" cy="1872661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9D859F8-1661-4027-9A7D-1C8CFD1A2C32}"/>
              </a:ext>
            </a:extLst>
          </p:cNvPr>
          <p:cNvSpPr/>
          <p:nvPr/>
        </p:nvSpPr>
        <p:spPr>
          <a:xfrm>
            <a:off x="6408447" y="2315337"/>
            <a:ext cx="2088639" cy="1872661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A70A9E1-E2A1-43F5-8AD1-4DD5C8E92C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0" t="7706" r="13460" b="17715"/>
          <a:stretch/>
        </p:blipFill>
        <p:spPr>
          <a:xfrm>
            <a:off x="5868144" y="4534569"/>
            <a:ext cx="2015743" cy="186057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F5FB9B1-EA35-4420-ABA4-EA31C5C82F4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6" t="33652" r="26058" b="15183"/>
          <a:stretch/>
        </p:blipFill>
        <p:spPr>
          <a:xfrm>
            <a:off x="4980658" y="4300867"/>
            <a:ext cx="2018818" cy="186057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FD80EAC-1B37-4284-B16C-7FF33D6EBA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1" t="30476" r="6461" b="9115"/>
          <a:stretch/>
        </p:blipFill>
        <p:spPr>
          <a:xfrm>
            <a:off x="4095767" y="4067165"/>
            <a:ext cx="2016224" cy="186057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Afbeelding 3">
            <a:extLst>
              <a:ext uri="{FF2B5EF4-FFF2-40B4-BE49-F238E27FC236}">
                <a16:creationId xmlns:a16="http://schemas.microsoft.com/office/drawing/2014/main" id="{1BC74BF4-8784-4155-9667-6886B9E12918}"/>
              </a:ext>
            </a:extLst>
          </p:cNvPr>
          <p:cNvPicPr/>
          <p:nvPr/>
        </p:nvPicPr>
        <p:blipFill rotWithShape="1">
          <a:blip r:embed="rId7"/>
          <a:srcRect l="14607" r="6876"/>
          <a:stretch/>
        </p:blipFill>
        <p:spPr>
          <a:xfrm>
            <a:off x="5795248" y="2070433"/>
            <a:ext cx="2088639" cy="187266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Afbeelding 3">
            <a:extLst>
              <a:ext uri="{FF2B5EF4-FFF2-40B4-BE49-F238E27FC236}">
                <a16:creationId xmlns:a16="http://schemas.microsoft.com/office/drawing/2014/main" id="{83A745A8-ABD0-4A4E-9205-FE9FA8E9EDDF}"/>
              </a:ext>
            </a:extLst>
          </p:cNvPr>
          <p:cNvPicPr/>
          <p:nvPr/>
        </p:nvPicPr>
        <p:blipFill rotWithShape="1">
          <a:blip r:embed="rId8"/>
          <a:srcRect b="3980"/>
          <a:stretch/>
        </p:blipFill>
        <p:spPr>
          <a:xfrm>
            <a:off x="4931236" y="1768699"/>
            <a:ext cx="2015743" cy="186057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Afbeelding 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744" y="1466965"/>
            <a:ext cx="2016224" cy="186057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24FE193-4532-4EB6-9711-26815B1DF809}"/>
              </a:ext>
            </a:extLst>
          </p:cNvPr>
          <p:cNvSpPr/>
          <p:nvPr/>
        </p:nvSpPr>
        <p:spPr>
          <a:xfrm>
            <a:off x="452138" y="1757187"/>
            <a:ext cx="296773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Les lieux présentant des enjeux particuliers ressortent de cette analyse.</a:t>
            </a:r>
          </a:p>
          <a:p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38A0E8B-F35B-444D-9F33-B90CBDCDF037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66C490C8-5F8D-494A-93CF-5C2B28B897E9}"/>
              </a:ext>
            </a:extLst>
          </p:cNvPr>
          <p:cNvSpPr/>
          <p:nvPr/>
        </p:nvSpPr>
        <p:spPr>
          <a:xfrm>
            <a:off x="4438328" y="2355731"/>
            <a:ext cx="408658" cy="432048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AE280BF-3610-44BF-AEDC-EAEB0BBB2F98}"/>
              </a:ext>
            </a:extLst>
          </p:cNvPr>
          <p:cNvSpPr/>
          <p:nvPr/>
        </p:nvSpPr>
        <p:spPr>
          <a:xfrm>
            <a:off x="5019522" y="2181226"/>
            <a:ext cx="408658" cy="432048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8D81913-971A-4425-A927-F681C9841B53}"/>
              </a:ext>
            </a:extLst>
          </p:cNvPr>
          <p:cNvSpPr/>
          <p:nvPr/>
        </p:nvSpPr>
        <p:spPr>
          <a:xfrm>
            <a:off x="6276202" y="2698984"/>
            <a:ext cx="408658" cy="432048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6C73E8D-BE6C-4557-AEAF-37019830CDE4}"/>
              </a:ext>
            </a:extLst>
          </p:cNvPr>
          <p:cNvSpPr/>
          <p:nvPr/>
        </p:nvSpPr>
        <p:spPr>
          <a:xfrm>
            <a:off x="7140214" y="2315337"/>
            <a:ext cx="408658" cy="432048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40BF33B-7326-4A06-970B-5DABA18EC64D}"/>
              </a:ext>
            </a:extLst>
          </p:cNvPr>
          <p:cNvSpPr/>
          <p:nvPr/>
        </p:nvSpPr>
        <p:spPr>
          <a:xfrm>
            <a:off x="4870527" y="4540157"/>
            <a:ext cx="408658" cy="432048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33C6F1C-46C6-4FF5-B116-57F582CDF903}"/>
              </a:ext>
            </a:extLst>
          </p:cNvPr>
          <p:cNvSpPr/>
          <p:nvPr/>
        </p:nvSpPr>
        <p:spPr>
          <a:xfrm>
            <a:off x="5404421" y="4992110"/>
            <a:ext cx="408658" cy="432048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B2D9D8A-1251-4C8B-AE6D-C146D25F705F}"/>
              </a:ext>
            </a:extLst>
          </p:cNvPr>
          <p:cNvSpPr/>
          <p:nvPr/>
        </p:nvSpPr>
        <p:spPr>
          <a:xfrm>
            <a:off x="6493641" y="4756181"/>
            <a:ext cx="408658" cy="432048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706FCA3-33DF-4914-9B22-AED80EA959DA}"/>
              </a:ext>
            </a:extLst>
          </p:cNvPr>
          <p:cNvSpPr/>
          <p:nvPr/>
        </p:nvSpPr>
        <p:spPr>
          <a:xfrm>
            <a:off x="7335450" y="5224138"/>
            <a:ext cx="408658" cy="432048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3B66DA1-4F56-456E-9EE1-D1D8DB47C350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ANALYSE</a:t>
            </a:r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6F2271DE-25AA-48A4-802C-2263A07E7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615171"/>
            <a:ext cx="8229600" cy="369332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nl-BE" sz="1800" dirty="0">
                <a:latin typeface="Swis721 BT" panose="020B0504020202020204" pitchFamily="34" charset="0"/>
                <a:ea typeface="+mn-ea"/>
                <a:cs typeface="+mn-cs"/>
              </a:rPr>
              <a:t>ANALYSES PAR THEMATIQUES</a:t>
            </a:r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DDE4AE5C-E1B2-47F2-9E7D-78F66C39BB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02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84"/>
    </mc:Choice>
    <mc:Fallback xmlns="">
      <p:transition spd="slow" advTm="145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6CB5637-5A60-4B85-BA5A-E04305D4B6B5}"/>
              </a:ext>
            </a:extLst>
          </p:cNvPr>
          <p:cNvSpPr txBox="1"/>
          <p:nvPr/>
        </p:nvSpPr>
        <p:spPr>
          <a:xfrm>
            <a:off x="323528" y="50803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BE"/>
            </a:defPPr>
            <a:lvl1pPr>
              <a:defRPr>
                <a:latin typeface="Swis721 BT" panose="020B0504020202020204" pitchFamily="34" charset="0"/>
              </a:defRPr>
            </a:lvl1pPr>
          </a:lstStyle>
          <a:p>
            <a:r>
              <a:rPr lang="en-US" dirty="0"/>
              <a:t>ANALYSE DES POLITIQUES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A901A3-78B6-4B4A-AFAB-063804D44614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ANALYSE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F0637D1-4D36-4D99-B4E5-1D7C42471029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7D1DA4FE-F73F-4B4C-805B-935B50D6662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7" t="71412" r="55039" b="4273"/>
          <a:stretch/>
        </p:blipFill>
        <p:spPr>
          <a:xfrm>
            <a:off x="3203848" y="2135789"/>
            <a:ext cx="5306289" cy="258642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99577A-6992-4433-9FCE-1FCF5100C99A}"/>
              </a:ext>
            </a:extLst>
          </p:cNvPr>
          <p:cNvSpPr/>
          <p:nvPr/>
        </p:nvSpPr>
        <p:spPr>
          <a:xfrm>
            <a:off x="3131840" y="1735100"/>
            <a:ext cx="2376264" cy="94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6E17BE6-9297-4FDB-B81A-F6A21166ED2C}"/>
              </a:ext>
            </a:extLst>
          </p:cNvPr>
          <p:cNvSpPr/>
          <p:nvPr/>
        </p:nvSpPr>
        <p:spPr>
          <a:xfrm>
            <a:off x="440636" y="1823366"/>
            <a:ext cx="29677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Lecture du territoire au départ des éléments qui orientent </a:t>
            </a:r>
            <a:r>
              <a:rPr lang="fr-BE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l’avenir</a:t>
            </a:r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 du territoire </a:t>
            </a:r>
          </a:p>
          <a:p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4D931979-E5D2-401C-AC95-911B797EB6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58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58"/>
    </mc:Choice>
    <mc:Fallback xmlns="">
      <p:transition spd="slow" advTm="214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2BFD7B6-0CD5-4BC4-A2C2-DECD35A5AA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5046" y="1797381"/>
            <a:ext cx="6125346" cy="43313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8A5816-8BEC-4CFB-B92B-2528A8198B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7014" y="1581357"/>
            <a:ext cx="6125346" cy="43313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A79D854-256D-4526-B4B9-2F19806CC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648" y="1263332"/>
            <a:ext cx="6125346" cy="4331335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83620C12-0247-42C7-BCF1-2F6FA1B35923}"/>
              </a:ext>
            </a:extLst>
          </p:cNvPr>
          <p:cNvSpPr txBox="1">
            <a:spLocks/>
          </p:cNvSpPr>
          <p:nvPr/>
        </p:nvSpPr>
        <p:spPr>
          <a:xfrm>
            <a:off x="323528" y="503826"/>
            <a:ext cx="822960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BE" sz="1800" dirty="0">
                <a:latin typeface="Swis721 BT" panose="020B0504020202020204" pitchFamily="34" charset="0"/>
                <a:ea typeface="+mn-ea"/>
                <a:cs typeface="+mn-cs"/>
              </a:rPr>
              <a:t>CONSTITUTION DE FICHES PAR PROJET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522EDE-E1C7-4AF9-931E-182FCCB1671A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ANALYSE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6793559-73C9-4493-95AF-00519D80D9AB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85A237D-BB20-4AA4-93F9-224E3C9165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97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48"/>
    </mc:Choice>
    <mc:Fallback xmlns="">
      <p:transition spd="slow" advTm="126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6D6B0F1-3C8E-4BF3-BD64-0F758F054C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9863" y="1341838"/>
            <a:ext cx="4221220" cy="3823461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864F213D-24DF-437D-B913-F8FA47F8A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503826"/>
            <a:ext cx="8229600" cy="369332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nl-BE" sz="1800" dirty="0">
                <a:latin typeface="Swis721 BT" panose="020B0504020202020204" pitchFamily="34" charset="0"/>
                <a:ea typeface="+mn-ea"/>
                <a:cs typeface="+mn-cs"/>
              </a:rPr>
              <a:t>FLANDRE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523376-4432-48BD-B057-5FCD91A8CB3A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ANALYSE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985D186-7C70-4E6B-9B99-32BD574508CA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CF3D4F1E-89AB-4C85-967A-D0BB643593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781" y="1338639"/>
            <a:ext cx="4221220" cy="3506936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EF525173-0365-4D0B-89E7-5D9FFB5CC4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91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90"/>
    </mc:Choice>
    <mc:Fallback xmlns="">
      <p:transition spd="slow" advTm="73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DA2E94-E94A-43E3-B3BE-CB3DE21478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4249" y="1347158"/>
            <a:ext cx="4246115" cy="37439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FC7ACF5-D603-4E02-8881-D60739F9C32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4338"/>
          <a:stretch/>
        </p:blipFill>
        <p:spPr>
          <a:xfrm>
            <a:off x="324063" y="1347941"/>
            <a:ext cx="4247937" cy="3743208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864F213D-24DF-437D-B913-F8FA47F8A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503826"/>
            <a:ext cx="8229600" cy="369332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nl-BE" sz="1800" dirty="0">
                <a:latin typeface="Swis721 BT" panose="020B0504020202020204" pitchFamily="34" charset="0"/>
                <a:ea typeface="+mn-ea"/>
                <a:cs typeface="+mn-cs"/>
              </a:rPr>
              <a:t>RÉGION DE BRUXELLES-CAPITALE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0366EB-CB3D-430A-8594-4E34281D2880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ANALYSE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7B99C5-7AC4-4EC3-9FA1-C9761F1F6985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D1DE9949-553B-4CE6-B847-578D22D15B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4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19"/>
    </mc:Choice>
    <mc:Fallback xmlns="">
      <p:transition spd="slow" advTm="43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864F213D-24DF-437D-B913-F8FA47F8A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503826"/>
            <a:ext cx="8229600" cy="369332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nl-BE" sz="1800" dirty="0">
                <a:latin typeface="Swis721 BT" panose="020B0504020202020204" pitchFamily="34" charset="0"/>
                <a:ea typeface="+mn-ea"/>
                <a:cs typeface="+mn-cs"/>
              </a:rPr>
              <a:t>INTERRÉGIONAL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57D25B-0618-46A0-B088-425F171D89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237" y="1340768"/>
            <a:ext cx="4283134" cy="29165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745BAEF-844C-496B-A0C2-E6F61688CB38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ANALYSE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6F0E332-932F-4C9C-9991-CE78DE24843D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2319CD9-E346-4B59-9E50-270BE4C3A2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9" y="1362076"/>
            <a:ext cx="4248472" cy="2880574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83D71F04-79BA-4946-9F96-EB0B6A98FA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0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81"/>
    </mc:Choice>
    <mc:Fallback xmlns="">
      <p:transition spd="slow" advTm="80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23D86-C417-4D4A-A375-D8777ED20B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712" y="1052736"/>
            <a:ext cx="6809125" cy="55369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4AD506-D3BF-4564-903E-11E3CE03F1D3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ANALYSE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E43F54D-D040-4107-ADCE-96A032539AC4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el 1">
            <a:extLst>
              <a:ext uri="{FF2B5EF4-FFF2-40B4-BE49-F238E27FC236}">
                <a16:creationId xmlns:a16="http://schemas.microsoft.com/office/drawing/2014/main" id="{AB46305D-BA7A-46B6-A575-322C6253D5CF}"/>
              </a:ext>
            </a:extLst>
          </p:cNvPr>
          <p:cNvSpPr txBox="1">
            <a:spLocks/>
          </p:cNvSpPr>
          <p:nvPr/>
        </p:nvSpPr>
        <p:spPr>
          <a:xfrm>
            <a:off x="323528" y="503826"/>
            <a:ext cx="822960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BE" sz="1800" dirty="0">
                <a:latin typeface="Swis721 BT" panose="020B0504020202020204" pitchFamily="34" charset="0"/>
                <a:ea typeface="+mn-ea"/>
                <a:cs typeface="+mn-cs"/>
              </a:rPr>
              <a:t>CARTOGRAPHIE DES PROJETS EN COURS - </a:t>
            </a:r>
            <a:r>
              <a:rPr lang="nl-BE" sz="1800" dirty="0">
                <a:latin typeface="Swis721 BT" panose="020B0504020202020204" pitchFamily="34" charset="0"/>
              </a:rPr>
              <a:t>NOORDRAND OU</a:t>
            </a:r>
            <a:r>
              <a:rPr lang="nl-BE" sz="1800" dirty="0">
                <a:latin typeface="Swis721 BT" panose="020B0504020202020204" pitchFamily="34" charset="0"/>
                <a:ea typeface="+mn-ea"/>
                <a:cs typeface="+mn-cs"/>
              </a:rPr>
              <a:t>EST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1BB7E3E8-C392-4517-96F6-60F9B1D46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37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958"/>
    </mc:Choice>
    <mc:Fallback xmlns="">
      <p:transition spd="slow" advTm="189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0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512DE7C-CFCD-409E-A0D7-D39ED67D1F67}"/>
              </a:ext>
            </a:extLst>
          </p:cNvPr>
          <p:cNvSpPr txBox="1"/>
          <p:nvPr/>
        </p:nvSpPr>
        <p:spPr>
          <a:xfrm>
            <a:off x="1907704" y="2996952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wis721 BlkCn BT" panose="020B0806030502040204" pitchFamily="34" charset="0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19124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4"/>
    </mc:Choice>
    <mc:Fallback xmlns="">
      <p:transition spd="slow" advTm="1404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FD844C-3E1E-4DD4-B342-8F02AE892E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804" t="2826" r="1934" b="4491"/>
          <a:stretch/>
        </p:blipFill>
        <p:spPr>
          <a:xfrm>
            <a:off x="1979712" y="1052736"/>
            <a:ext cx="6868280" cy="5536968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83620C12-0247-42C7-BCF1-2F6FA1B35923}"/>
              </a:ext>
            </a:extLst>
          </p:cNvPr>
          <p:cNvSpPr txBox="1">
            <a:spLocks/>
          </p:cNvSpPr>
          <p:nvPr/>
        </p:nvSpPr>
        <p:spPr>
          <a:xfrm>
            <a:off x="323528" y="503826"/>
            <a:ext cx="822960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BE" sz="1800" dirty="0">
                <a:latin typeface="Swis721 BT" panose="020B0504020202020204" pitchFamily="34" charset="0"/>
                <a:ea typeface="+mn-ea"/>
                <a:cs typeface="+mn-cs"/>
              </a:rPr>
              <a:t>CARTOGRAPHIE DES PROJETS EN COURS - </a:t>
            </a:r>
            <a:r>
              <a:rPr lang="nl-BE" sz="1800" dirty="0">
                <a:latin typeface="Swis721 BT" panose="020B0504020202020204" pitchFamily="34" charset="0"/>
              </a:rPr>
              <a:t>NOORDRAND OU</a:t>
            </a:r>
            <a:r>
              <a:rPr lang="nl-BE" sz="1800" dirty="0">
                <a:latin typeface="Swis721 BT" panose="020B0504020202020204" pitchFamily="34" charset="0"/>
                <a:ea typeface="+mn-ea"/>
                <a:cs typeface="+mn-cs"/>
              </a:rPr>
              <a:t>EST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CDCF21-6377-481D-89D0-691F93FB8124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ANALYSE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966A30B-5C0D-4FD2-8B6E-AF7D421CDB6B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94C1DE01-FA78-462E-81F9-746C00BA21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06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72"/>
    </mc:Choice>
    <mc:Fallback xmlns="">
      <p:transition spd="slow" advTm="264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83620C12-0247-42C7-BCF1-2F6FA1B35923}"/>
              </a:ext>
            </a:extLst>
          </p:cNvPr>
          <p:cNvSpPr txBox="1">
            <a:spLocks/>
          </p:cNvSpPr>
          <p:nvPr/>
        </p:nvSpPr>
        <p:spPr>
          <a:xfrm>
            <a:off x="323528" y="503826"/>
            <a:ext cx="822960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BE" sz="1800" dirty="0">
                <a:latin typeface="Swis721 BT" panose="020B0504020202020204" pitchFamily="34" charset="0"/>
                <a:ea typeface="+mn-ea"/>
                <a:cs typeface="+mn-cs"/>
              </a:rPr>
              <a:t>CARTOGRAPHIE DES PROJETS EN COURS - NOORDRAND EST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F23D86-C417-4D4A-A375-D8777ED20B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640" y="908112"/>
            <a:ext cx="6809125" cy="553696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467CBF6-6BFA-471C-963B-AC19CCCC2FC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720" t="1" b="16230"/>
          <a:stretch/>
        </p:blipFill>
        <p:spPr>
          <a:xfrm>
            <a:off x="1003235" y="924414"/>
            <a:ext cx="7817237" cy="57449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5E84B5B-2EF6-4018-809D-99AACE0E006F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ANALYSE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2740946-B41C-4AAC-B57B-67D622841684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4D237D9D-FEAD-4F7E-8910-53B01CAAEF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40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03"/>
    </mc:Choice>
    <mc:Fallback xmlns="">
      <p:transition spd="slow" advTm="71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784692E-AFB2-4D03-A559-8FE2B4DFD6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413" b="16583"/>
          <a:stretch/>
        </p:blipFill>
        <p:spPr>
          <a:xfrm>
            <a:off x="1003234" y="924415"/>
            <a:ext cx="7817237" cy="56692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B5C9DD-FE05-458D-A63B-63E419F8D09E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ANALYSE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099456C-C214-4D94-B936-E7F1A1158CC6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1">
            <a:extLst>
              <a:ext uri="{FF2B5EF4-FFF2-40B4-BE49-F238E27FC236}">
                <a16:creationId xmlns:a16="http://schemas.microsoft.com/office/drawing/2014/main" id="{73FE3CB3-067B-40D7-94DD-FC5090922238}"/>
              </a:ext>
            </a:extLst>
          </p:cNvPr>
          <p:cNvSpPr txBox="1">
            <a:spLocks/>
          </p:cNvSpPr>
          <p:nvPr/>
        </p:nvSpPr>
        <p:spPr>
          <a:xfrm>
            <a:off x="323528" y="503826"/>
            <a:ext cx="822960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BE" sz="1800" dirty="0">
                <a:latin typeface="Swis721 BT" panose="020B0504020202020204" pitchFamily="34" charset="0"/>
                <a:ea typeface="+mn-ea"/>
                <a:cs typeface="+mn-cs"/>
              </a:rPr>
              <a:t>CARTOGRAPHIE DES PROJETS EN COURS - NOORDRAND EST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42D2EE5C-F688-4BF9-8EB2-37E1329082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67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04"/>
    </mc:Choice>
    <mc:Fallback xmlns="">
      <p:transition spd="slow" advTm="89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0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01EB3E-CED5-410A-A295-CED1DF932511}"/>
              </a:ext>
            </a:extLst>
          </p:cNvPr>
          <p:cNvSpPr txBox="1"/>
          <p:nvPr/>
        </p:nvSpPr>
        <p:spPr>
          <a:xfrm>
            <a:off x="1907704" y="3070248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wis721 BlkCn BT" panose="020B0806030502040204" pitchFamily="34" charset="0"/>
              </a:rPr>
              <a:t>CAS D’ETUDES</a:t>
            </a:r>
            <a:endParaRPr lang="en-US" dirty="0">
              <a:solidFill>
                <a:schemeClr val="bg1"/>
              </a:solidFill>
              <a:latin typeface="Swis721 BlkCn BT" panose="020B0806030502040204" pitchFamily="34" charset="0"/>
            </a:endParaRP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A1D1397F-2E44-41B8-B993-4EA533D0BD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0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47"/>
    </mc:Choice>
    <mc:Fallback xmlns="">
      <p:transition spd="slow" advTm="56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CBDF6E7-02A2-47E6-9BC6-B5E6859579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33"/>
          <a:stretch/>
        </p:blipFill>
        <p:spPr>
          <a:xfrm>
            <a:off x="862343" y="908720"/>
            <a:ext cx="7382065" cy="59492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56B2DB4-3797-4650-A060-6702E1B9A38C}"/>
              </a:ext>
            </a:extLst>
          </p:cNvPr>
          <p:cNvSpPr txBox="1"/>
          <p:nvPr/>
        </p:nvSpPr>
        <p:spPr>
          <a:xfrm>
            <a:off x="323528" y="508030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wis721 BT" panose="020B0504020202020204" pitchFamily="34" charset="0"/>
              </a:rPr>
              <a:t>DEFINITION DE CAS D’ETUDES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00C181B-B4F3-48CE-AA84-AC41B47E2773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10506EBA-2D7D-4BF0-B9D4-942B2695280B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APPROCHE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22E839E-1E79-45BE-9D5D-D4E3045DCE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83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242"/>
    </mc:Choice>
    <mc:Fallback xmlns="">
      <p:transition spd="slow" advTm="342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1439840-597F-485C-9847-4F1BA4FC9E50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CAS D’ETUDE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30E682-3979-4E71-ABF3-7688247FD87A}"/>
              </a:ext>
            </a:extLst>
          </p:cNvPr>
          <p:cNvSpPr txBox="1"/>
          <p:nvPr/>
        </p:nvSpPr>
        <p:spPr>
          <a:xfrm>
            <a:off x="323528" y="50803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BE"/>
            </a:defPPr>
            <a:lvl1pPr>
              <a:defRPr>
                <a:latin typeface="Swis721 BT" panose="020B0504020202020204" pitchFamily="34" charset="0"/>
              </a:defRPr>
            </a:lvl1pPr>
          </a:lstStyle>
          <a:p>
            <a:r>
              <a:rPr lang="en-US" dirty="0"/>
              <a:t>CAS D’ÉTUDES MICRO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2EE12F7-D028-441A-93AC-FB60F666F389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927E4B32-9893-4574-B3F4-998E803DDB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5" r="6075"/>
          <a:stretch/>
        </p:blipFill>
        <p:spPr>
          <a:xfrm>
            <a:off x="214500" y="1147453"/>
            <a:ext cx="8749988" cy="545345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C183497-685E-4E57-A212-3BCDE737F7F9}"/>
              </a:ext>
            </a:extLst>
          </p:cNvPr>
          <p:cNvSpPr/>
          <p:nvPr/>
        </p:nvSpPr>
        <p:spPr>
          <a:xfrm>
            <a:off x="341720" y="808900"/>
            <a:ext cx="88022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dirty="0"/>
              <a:t>L’analyse se penche sur des cas d’études spécifiques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797292-74C7-4F06-B152-5BB30784A99D}"/>
              </a:ext>
            </a:extLst>
          </p:cNvPr>
          <p:cNvSpPr/>
          <p:nvPr/>
        </p:nvSpPr>
        <p:spPr>
          <a:xfrm>
            <a:off x="179512" y="6286224"/>
            <a:ext cx="88022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i="1" dirty="0"/>
              <a:t>NB : ces sites sont </a:t>
            </a:r>
            <a:r>
              <a:rPr lang="fr-FR" sz="1400" i="1" u="sng" dirty="0"/>
              <a:t>encore à définir</a:t>
            </a:r>
            <a:r>
              <a:rPr lang="fr-FR" sz="1400" i="1" dirty="0"/>
              <a:t>. Les cadre ci-dessus sont présentés à titre d’exemple</a:t>
            </a:r>
            <a:endParaRPr lang="en-US" sz="1200" i="1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A3F8AE3-B17F-4F55-B02B-5631886A4746}"/>
              </a:ext>
            </a:extLst>
          </p:cNvPr>
          <p:cNvSpPr/>
          <p:nvPr/>
        </p:nvSpPr>
        <p:spPr>
          <a:xfrm>
            <a:off x="2762400" y="2645296"/>
            <a:ext cx="936104" cy="936104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06CAA9-0BEC-4A9A-B7D6-275668C0842E}"/>
              </a:ext>
            </a:extLst>
          </p:cNvPr>
          <p:cNvSpPr/>
          <p:nvPr/>
        </p:nvSpPr>
        <p:spPr>
          <a:xfrm>
            <a:off x="1331640" y="2461417"/>
            <a:ext cx="1368152" cy="1440160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451EEABD-BE71-4C7B-AC29-17CE8C4E30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97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09"/>
    </mc:Choice>
    <mc:Fallback xmlns="">
      <p:transition spd="slow" advTm="210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362B0BD-B200-4695-8320-97EEE4C4E77D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074A3A9F-71E2-47F9-A79E-004F60899075}"/>
              </a:ext>
            </a:extLst>
          </p:cNvPr>
          <p:cNvSpPr/>
          <p:nvPr/>
        </p:nvSpPr>
        <p:spPr>
          <a:xfrm>
            <a:off x="440636" y="1602466"/>
            <a:ext cx="296773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Parmi les zones proposées, le choix portera sur des cas d’études qui permettent :</a:t>
            </a:r>
          </a:p>
          <a:p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BE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Une approche TOP-DOWN </a:t>
            </a:r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: pour des zones spécifiques, des sites structurants, lieux de projets portés par les pouvoirs publics.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BE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Une approche BOTTOM-UP </a:t>
            </a:r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: permettant la constitution d’une boîte à outil orientant les interventions sur des sites génériques, portés par des acteurs privés.</a:t>
            </a:r>
          </a:p>
          <a:p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98E9E3-3F6E-4480-AFA2-7784B621903A}"/>
              </a:ext>
            </a:extLst>
          </p:cNvPr>
          <p:cNvSpPr txBox="1"/>
          <p:nvPr/>
        </p:nvSpPr>
        <p:spPr>
          <a:xfrm>
            <a:off x="323528" y="50803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BE"/>
            </a:defPPr>
            <a:lvl1pPr>
              <a:defRPr>
                <a:latin typeface="Swis721 BT" panose="020B0504020202020204" pitchFamily="34" charset="0"/>
              </a:defRPr>
            </a:lvl1pPr>
          </a:lstStyle>
          <a:p>
            <a:r>
              <a:rPr lang="en-US" dirty="0"/>
              <a:t>CAS D’ÉTUDES MICRO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B9C1B4-0B7B-4D01-BA11-A6310465F813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CAS D’ETUDE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1EF16E-BF7B-44A5-9AC4-DD33D33D508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0" t="13126" r="2684" b="4568"/>
          <a:stretch/>
        </p:blipFill>
        <p:spPr>
          <a:xfrm>
            <a:off x="4139953" y="517460"/>
            <a:ext cx="4752528" cy="6079892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D4E8D1E5-D90D-4C21-9E29-85671CC2BB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6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009"/>
    </mc:Choice>
    <mc:Fallback xmlns="">
      <p:transition spd="slow" advTm="690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C0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01EB3E-CED5-410A-A295-CED1DF932511}"/>
              </a:ext>
            </a:extLst>
          </p:cNvPr>
          <p:cNvSpPr txBox="1"/>
          <p:nvPr/>
        </p:nvSpPr>
        <p:spPr>
          <a:xfrm>
            <a:off x="1907704" y="3070248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wis721 BlkCn BT" panose="020B0806030502040204" pitchFamily="34" charset="0"/>
              </a:rPr>
              <a:t>PROCHAINES ETAPES DE TRAVAIL</a:t>
            </a:r>
            <a:endParaRPr lang="en-US" dirty="0">
              <a:solidFill>
                <a:schemeClr val="bg1"/>
              </a:solidFill>
              <a:latin typeface="Swis721 BlkCn BT" panose="020B0806030502040204" pitchFamily="34" charset="0"/>
            </a:endParaRP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BF2928AF-3F2D-45E9-B4DA-D362BCB4F5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4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95"/>
    </mc:Choice>
    <mc:Fallback xmlns="">
      <p:transition spd="slow" advTm="87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362B0BD-B200-4695-8320-97EEE4C4E77D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074A3A9F-71E2-47F9-A79E-004F60899075}"/>
              </a:ext>
            </a:extLst>
          </p:cNvPr>
          <p:cNvSpPr/>
          <p:nvPr/>
        </p:nvSpPr>
        <p:spPr>
          <a:xfrm>
            <a:off x="440636" y="1602466"/>
            <a:ext cx="499546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Compléter le </a:t>
            </a:r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rapport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 sur base des inputs reçus </a:t>
            </a:r>
          </a:p>
          <a:p>
            <a:pPr lvl="0"/>
            <a:endParaRPr lang="en-US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Synthèse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 des apprentissages de l’analyse, pour la constitution d’une vision coordonnée pour le réseau des espaces ouverts…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Sélection des zones 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qui feront l’objet de cas d’étude </a:t>
            </a:r>
            <a:endParaRPr lang="en-US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98E9E3-3F6E-4480-AFA2-7784B621903A}"/>
              </a:ext>
            </a:extLst>
          </p:cNvPr>
          <p:cNvSpPr txBox="1"/>
          <p:nvPr/>
        </p:nvSpPr>
        <p:spPr>
          <a:xfrm>
            <a:off x="323528" y="50803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BE"/>
            </a:defPPr>
            <a:lvl1pPr>
              <a:defRPr>
                <a:latin typeface="Swis721 BT" panose="020B0504020202020204" pitchFamily="34" charset="0"/>
              </a:defRPr>
            </a:lvl1pPr>
          </a:lstStyle>
          <a:p>
            <a:r>
              <a:rPr lang="en-US" dirty="0"/>
              <a:t>PROCHAINES ETAPES DE TRAVAIL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B9C1B4-0B7B-4D01-BA11-A6310465F813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SUITES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46462523-C479-4679-9D06-2BE7898B96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94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09"/>
    </mc:Choice>
    <mc:Fallback xmlns="">
      <p:transition spd="slow" advTm="250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4C98E9E3-3F6E-4480-AFA2-7784B621903A}"/>
              </a:ext>
            </a:extLst>
          </p:cNvPr>
          <p:cNvSpPr txBox="1"/>
          <p:nvPr/>
        </p:nvSpPr>
        <p:spPr>
          <a:xfrm>
            <a:off x="827584" y="3212976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BE"/>
            </a:defPPr>
            <a:lvl1pPr>
              <a:defRPr>
                <a:latin typeface="Swis721 BT" panose="020B0504020202020204" pitchFamily="34" charset="0"/>
              </a:defRPr>
            </a:lvl1pPr>
          </a:lstStyle>
          <a:p>
            <a:pPr algn="ctr"/>
            <a:r>
              <a:rPr lang="en-US" sz="2400" dirty="0">
                <a:latin typeface="Swis721 BlkCn BT" panose="020B0806030502040204" pitchFamily="34" charset="0"/>
              </a:rPr>
              <a:t>MERCI POUR VOTRE ATTENTION</a:t>
            </a:r>
          </a:p>
        </p:txBody>
      </p:sp>
    </p:spTree>
    <p:extLst>
      <p:ext uri="{BB962C8B-B14F-4D97-AF65-F5344CB8AC3E}">
        <p14:creationId xmlns:p14="http://schemas.microsoft.com/office/powerpoint/2010/main" val="2951424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7A27D5-0CA5-40C8-9EBB-A83C1418BA2D}"/>
              </a:ext>
            </a:extLst>
          </p:cNvPr>
          <p:cNvSpPr txBox="1"/>
          <p:nvPr/>
        </p:nvSpPr>
        <p:spPr>
          <a:xfrm>
            <a:off x="323528" y="50803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BE"/>
            </a:defPPr>
            <a:lvl1pPr>
              <a:defRPr>
                <a:latin typeface="Swis721 BT" panose="020B0504020202020204" pitchFamily="34" charset="0"/>
              </a:defRPr>
            </a:lvl1pPr>
          </a:lstStyle>
          <a:p>
            <a:r>
              <a:rPr lang="en-US" dirty="0"/>
              <a:t>MAÎTRISE D’OUVRAGE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3F96FD-CC0D-47BB-848E-F2CBB7429D5D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INTRODUCTION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D0A523-D9B2-4D61-A961-A72748C591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871" r="15350" b="53317"/>
          <a:stretch/>
        </p:blipFill>
        <p:spPr>
          <a:xfrm>
            <a:off x="0" y="1556792"/>
            <a:ext cx="7740352" cy="17281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28E3666-D4E4-45AE-A8AA-52E863256268}"/>
              </a:ext>
            </a:extLst>
          </p:cNvPr>
          <p:cNvSpPr txBox="1"/>
          <p:nvPr/>
        </p:nvSpPr>
        <p:spPr>
          <a:xfrm>
            <a:off x="1403648" y="3284984"/>
            <a:ext cx="626469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/>
              <a:t>Personnes</a:t>
            </a:r>
            <a:r>
              <a:rPr lang="en-US" sz="1100" dirty="0"/>
              <a:t> de contact </a:t>
            </a:r>
          </a:p>
          <a:p>
            <a:r>
              <a:rPr lang="en-US" sz="1100" dirty="0"/>
              <a:t>Eva Vercamst </a:t>
            </a:r>
          </a:p>
          <a:p>
            <a:r>
              <a:rPr lang="en-US" sz="1100" i="1" dirty="0">
                <a:hlinkClick r:id="rId5"/>
              </a:rPr>
              <a:t>eva.Vercamst@vlaanderen.be</a:t>
            </a:r>
            <a:endParaRPr lang="en-US" sz="1100" i="1" dirty="0"/>
          </a:p>
          <a:p>
            <a:endParaRPr lang="en-US" sz="1100" i="1" dirty="0"/>
          </a:p>
          <a:p>
            <a:r>
              <a:rPr lang="en-US" sz="1100" dirty="0"/>
              <a:t>Sven de </a:t>
            </a:r>
            <a:r>
              <a:rPr lang="en-US" sz="1100" dirty="0" err="1"/>
              <a:t>Bruycker</a:t>
            </a:r>
            <a:endParaRPr lang="en-US" sz="1100" dirty="0"/>
          </a:p>
          <a:p>
            <a:r>
              <a:rPr lang="sv-SE" sz="1100" i="1" dirty="0">
                <a:hlinkClick r:id="rId6"/>
              </a:rPr>
              <a:t>sdebruycker@perspective.brussels</a:t>
            </a:r>
            <a:endParaRPr lang="sv-SE" sz="1100" i="1" dirty="0"/>
          </a:p>
          <a:p>
            <a:endParaRPr lang="en-US" sz="1100" i="1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D4CAFB0-5F4C-4F96-8F3B-851846BFEBBD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8E16618B-06D6-4F01-9EB2-8B18CBA3365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825768"/>
            <a:ext cx="1221463" cy="470160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AD0D31B-41C1-49B4-B068-3FAE441D8B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36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982"/>
    </mc:Choice>
    <mc:Fallback xmlns="">
      <p:transition spd="slow" advTm="349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7A27D5-0CA5-40C8-9EBB-A83C1418BA2D}"/>
              </a:ext>
            </a:extLst>
          </p:cNvPr>
          <p:cNvSpPr txBox="1"/>
          <p:nvPr/>
        </p:nvSpPr>
        <p:spPr>
          <a:xfrm>
            <a:off x="323528" y="50803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BE"/>
            </a:defPPr>
            <a:lvl1pPr>
              <a:defRPr>
                <a:latin typeface="Swis721 BT" panose="020B0504020202020204" pitchFamily="34" charset="0"/>
              </a:defRPr>
            </a:lvl1pPr>
          </a:lstStyle>
          <a:p>
            <a:r>
              <a:rPr lang="en-US" dirty="0"/>
              <a:t>MAÎTRISE D’OUVRAGE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3F96FD-CC0D-47BB-848E-F2CBB7429D5D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INTRODUCTION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F7646A-EB41-4CCD-98B7-84EB4C5F7BD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466" t="61826" r="25285"/>
          <a:stretch/>
        </p:blipFill>
        <p:spPr>
          <a:xfrm>
            <a:off x="2143718" y="4491700"/>
            <a:ext cx="5020570" cy="19256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9BFD6DE-E771-4845-A8F6-3F89B4785E25}"/>
              </a:ext>
            </a:extLst>
          </p:cNvPr>
          <p:cNvSpPr txBox="1"/>
          <p:nvPr/>
        </p:nvSpPr>
        <p:spPr>
          <a:xfrm>
            <a:off x="322892" y="4077072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BE"/>
            </a:defPPr>
            <a:lvl1pPr>
              <a:defRPr>
                <a:latin typeface="Swis721 BT" panose="020B0504020202020204" pitchFamily="34" charset="0"/>
              </a:defRPr>
            </a:lvl1pPr>
          </a:lstStyle>
          <a:p>
            <a:r>
              <a:rPr lang="en-US" dirty="0"/>
              <a:t>AUTEURS DE PROJET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D0A523-D9B2-4D61-A961-A72748C591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871" r="15350" b="53317"/>
          <a:stretch/>
        </p:blipFill>
        <p:spPr>
          <a:xfrm>
            <a:off x="0" y="1556792"/>
            <a:ext cx="7740352" cy="1728192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E20262F-15BA-49B3-8D7C-A64A54FFE3C5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9252A4E-F282-4F6D-B799-1317E16D666D}"/>
              </a:ext>
            </a:extLst>
          </p:cNvPr>
          <p:cNvCxnSpPr/>
          <p:nvPr/>
        </p:nvCxnSpPr>
        <p:spPr>
          <a:xfrm>
            <a:off x="414008" y="4068835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04AC1CF7-5580-4F1B-8A20-957294FBE1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825768"/>
            <a:ext cx="1221463" cy="47016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CB005EFC-D2D3-4C86-83E6-76E40C08C3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89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071"/>
    </mc:Choice>
    <mc:Fallback xmlns="">
      <p:transition spd="slow" advTm="380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7A27D5-0CA5-40C8-9EBB-A83C1418BA2D}"/>
              </a:ext>
            </a:extLst>
          </p:cNvPr>
          <p:cNvSpPr txBox="1"/>
          <p:nvPr/>
        </p:nvSpPr>
        <p:spPr>
          <a:xfrm>
            <a:off x="323528" y="50803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BE"/>
            </a:defPPr>
            <a:lvl1pPr>
              <a:defRPr>
                <a:latin typeface="Swis721 BT" panose="020B0504020202020204" pitchFamily="34" charset="0"/>
              </a:defRPr>
            </a:lvl1pPr>
          </a:lstStyle>
          <a:p>
            <a:r>
              <a:rPr lang="en-US" dirty="0"/>
              <a:t>OBJET DE L’ETUDE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3F96FD-CC0D-47BB-848E-F2CBB7429D5D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INTRODUCTION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8BDBDA-F626-4625-B804-672AE91DCA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1121" y="1479102"/>
            <a:ext cx="4865097" cy="487086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FD556D9-5764-478E-BBFE-32063082F405}"/>
              </a:ext>
            </a:extLst>
          </p:cNvPr>
          <p:cNvSpPr/>
          <p:nvPr/>
        </p:nvSpPr>
        <p:spPr>
          <a:xfrm>
            <a:off x="341721" y="808900"/>
            <a:ext cx="7632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dirty="0"/>
              <a:t>ETABLIR UN RÉSEAU D’ESPACES OUVERTS DANS ET AUTOUR DE BRUXELLES </a:t>
            </a:r>
            <a:endParaRPr lang="en-US" sz="160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70FB3F3-9F73-4B24-88B0-97D4DB50251F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EAD16D9C-92F3-40AC-B1BB-0B7115A0CAC4}"/>
              </a:ext>
            </a:extLst>
          </p:cNvPr>
          <p:cNvSpPr/>
          <p:nvPr/>
        </p:nvSpPr>
        <p:spPr>
          <a:xfrm>
            <a:off x="464568" y="1624983"/>
            <a:ext cx="3693577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Face aux défis climatiques et à l’imperméabilisation toujours croissante de nos sols, notre approche de la planification en milieu urbain doit veiller à : </a:t>
            </a:r>
          </a:p>
          <a:p>
            <a:pPr algn="just"/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empêcher tout type de </a:t>
            </a:r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dégradation des sols 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sur la plus grande superficie possible à l’horizon 2030 et avoir une utilisation durable de ceux-ci,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BE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débétonner, renaturaliser </a:t>
            </a:r>
            <a:r>
              <a:rPr lang="fr-BE" sz="1100" dirty="0">
                <a:solidFill>
                  <a:srgbClr val="211D1E"/>
                </a:solidFill>
                <a:latin typeface="Swis721 BT" panose="020B0504020202020204" pitchFamily="34" charset="0"/>
              </a:rPr>
              <a:t>les espaces ouverts</a:t>
            </a:r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protéger mais aussi améliorer les </a:t>
            </a:r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écosystèmes naturels et la biodiversité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constituer un réseau interrégional durable de </a:t>
            </a:r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corridors multifonctionnels, continus et robustes 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reliant villes et campagnes,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protéger et renforcer les </a:t>
            </a:r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ressources naturelles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préserver et améliorer la </a:t>
            </a:r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qualité de l’air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renforcer les </a:t>
            </a:r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services écosystémiques 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rendus,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optimiser la production et la consommation </a:t>
            </a:r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d’énergie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préserver la </a:t>
            </a:r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valeur sociale 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des espaces ouverts,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211D1E"/>
                </a:solidFill>
                <a:latin typeface="Swis721 BT" panose="020B0504020202020204" pitchFamily="34" charset="0"/>
              </a:rPr>
              <a:t>... </a:t>
            </a:r>
          </a:p>
          <a:p>
            <a:endParaRPr lang="en-US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</p:txBody>
      </p:sp>
      <p:pic>
        <p:nvPicPr>
          <p:cNvPr id="18" name="Audio 17">
            <a:hlinkClick r:id="" action="ppaction://media"/>
            <a:extLst>
              <a:ext uri="{FF2B5EF4-FFF2-40B4-BE49-F238E27FC236}">
                <a16:creationId xmlns:a16="http://schemas.microsoft.com/office/drawing/2014/main" id="{2EDC52F8-14F0-482D-8055-44A2309E86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13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565"/>
    </mc:Choice>
    <mc:Fallback xmlns="">
      <p:transition spd="slow" advTm="735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7A27D5-0CA5-40C8-9EBB-A83C1418BA2D}"/>
              </a:ext>
            </a:extLst>
          </p:cNvPr>
          <p:cNvSpPr txBox="1"/>
          <p:nvPr/>
        </p:nvSpPr>
        <p:spPr>
          <a:xfrm>
            <a:off x="323528" y="50803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BE"/>
            </a:defPPr>
            <a:lvl1pPr>
              <a:defRPr>
                <a:latin typeface="Swis721 BT" panose="020B0504020202020204" pitchFamily="34" charset="0"/>
              </a:defRPr>
            </a:lvl1pPr>
          </a:lstStyle>
          <a:p>
            <a:r>
              <a:rPr lang="en-US" dirty="0"/>
              <a:t>OBJET DE L’ETUDE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3F96FD-CC0D-47BB-848E-F2CBB7429D5D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INTRODUCTION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8BDBDA-F626-4625-B804-672AE91DCA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8707" y="1178232"/>
            <a:ext cx="5630206" cy="5351066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70FB3F3-9F73-4B24-88B0-97D4DB50251F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38938AA-D5FF-4219-A3F8-5486232D1322}"/>
              </a:ext>
            </a:extLst>
          </p:cNvPr>
          <p:cNvSpPr/>
          <p:nvPr/>
        </p:nvSpPr>
        <p:spPr>
          <a:xfrm>
            <a:off x="440636" y="1602466"/>
            <a:ext cx="2967734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Compréhension 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du réseau d’espace ouvert dans son ensemble, à l’échelle métropolitaine</a:t>
            </a:r>
            <a:endParaRPr lang="en-US" sz="1100" dirty="0"/>
          </a:p>
          <a:p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Vision suprarégionale 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pour le développement d’un réseau d’espaces ouverts cohérent et robuste</a:t>
            </a:r>
          </a:p>
          <a:p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Permettre une </a:t>
            </a:r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meilleure coordination et intégration 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entre les programmes à forte densité urbaine et les espaces ouverts. </a:t>
            </a:r>
            <a:endParaRPr lang="en-US" sz="11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2B2005-09A9-46FF-AF88-A918278A4555}"/>
              </a:ext>
            </a:extLst>
          </p:cNvPr>
          <p:cNvSpPr/>
          <p:nvPr/>
        </p:nvSpPr>
        <p:spPr>
          <a:xfrm>
            <a:off x="341721" y="808900"/>
            <a:ext cx="7632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dirty="0"/>
              <a:t>ETABLIR UN RÉSEAU D’ESPACES OUVERTS DANS ET AUTOUR DE BRUXELLES </a:t>
            </a:r>
            <a:endParaRPr lang="en-US" sz="1600" dirty="0"/>
          </a:p>
        </p:txBody>
      </p:sp>
      <p:pic>
        <p:nvPicPr>
          <p:cNvPr id="13" name="Audio 12">
            <a:hlinkClick r:id="" action="ppaction://media"/>
            <a:extLst>
              <a:ext uri="{FF2B5EF4-FFF2-40B4-BE49-F238E27FC236}">
                <a16:creationId xmlns:a16="http://schemas.microsoft.com/office/drawing/2014/main" id="{3D6C1561-DC69-4A67-B0A7-381A0796F3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47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639"/>
    </mc:Choice>
    <mc:Fallback xmlns="">
      <p:transition spd="slow" advTm="296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8B3BAB5-491B-47C1-8D1A-87FA43B9E123}"/>
              </a:ext>
            </a:extLst>
          </p:cNvPr>
          <p:cNvSpPr txBox="1"/>
          <p:nvPr/>
        </p:nvSpPr>
        <p:spPr>
          <a:xfrm>
            <a:off x="323528" y="50803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wis721 BT" panose="020B0504020202020204" pitchFamily="34" charset="0"/>
              </a:rPr>
              <a:t>3 ÉCHELLES DE RECHERCHE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009E17-B85D-463D-ACF3-E58142B4A459}"/>
              </a:ext>
            </a:extLst>
          </p:cNvPr>
          <p:cNvSpPr/>
          <p:nvPr/>
        </p:nvSpPr>
        <p:spPr>
          <a:xfrm>
            <a:off x="440636" y="1602466"/>
            <a:ext cx="2967734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La mission se situe à trois échelles complémentaires :</a:t>
            </a:r>
          </a:p>
          <a:p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Niveau macro 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: comprendre la cohésion structurelle et écologique du territoire Métropolitain ;</a:t>
            </a:r>
          </a:p>
          <a:p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Niveau méso 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: cette échelle se focalise sur l’analyse du </a:t>
            </a:r>
            <a:r>
              <a:rPr lang="fr-FR" sz="1100" dirty="0" err="1">
                <a:solidFill>
                  <a:srgbClr val="211D1E"/>
                </a:solidFill>
                <a:latin typeface="Swis721 BT" panose="020B0504020202020204" pitchFamily="34" charset="0"/>
              </a:rPr>
              <a:t>Noordrand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. </a:t>
            </a:r>
          </a:p>
          <a:p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r>
              <a:rPr lang="fr-FR" sz="1100" b="1" dirty="0">
                <a:solidFill>
                  <a:srgbClr val="211D1E"/>
                </a:solidFill>
                <a:latin typeface="Swis721 BT" panose="020B0504020202020204" pitchFamily="34" charset="0"/>
              </a:rPr>
              <a:t>Niveau micro </a:t>
            </a:r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: pour un certain nombre de lieux ou thèmes spécifiques, des recherches plus approfondies seront effectuées pour traduire les principes énoncés en mesures opérationnelles. </a:t>
            </a:r>
          </a:p>
          <a:p>
            <a:endParaRPr lang="fr-FR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  <a:p>
            <a:endParaRPr lang="fr-BE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D298558-BF11-45A7-80D5-38CD16E347BB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8A524886-E7B3-4740-8DC2-AE9FFF7877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912" y="1021380"/>
            <a:ext cx="5080626" cy="53285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8F9E681-9735-417C-9D86-FBB1EC7150AD}"/>
              </a:ext>
            </a:extLst>
          </p:cNvPr>
          <p:cNvSpPr/>
          <p:nvPr/>
        </p:nvSpPr>
        <p:spPr>
          <a:xfrm>
            <a:off x="3779912" y="1021380"/>
            <a:ext cx="144016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8F8840-C522-430B-92E1-FEE8B09CD11C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INTRODUCTION</a:t>
            </a:r>
          </a:p>
        </p:txBody>
      </p:sp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88BEB62A-B81B-44CA-9E90-D1F4F1F013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3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174"/>
    </mc:Choice>
    <mc:Fallback xmlns="">
      <p:transition spd="slow" advTm="321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7A27D5-0CA5-40C8-9EBB-A83C1418BA2D}"/>
              </a:ext>
            </a:extLst>
          </p:cNvPr>
          <p:cNvSpPr txBox="1"/>
          <p:nvPr/>
        </p:nvSpPr>
        <p:spPr>
          <a:xfrm>
            <a:off x="323528" y="50803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BE"/>
            </a:defPPr>
            <a:lvl1pPr>
              <a:defRPr>
                <a:latin typeface="Swis721 BT" panose="020B0504020202020204" pitchFamily="34" charset="0"/>
              </a:defRPr>
            </a:lvl1pPr>
          </a:lstStyle>
          <a:p>
            <a:r>
              <a:rPr lang="en-US" dirty="0"/>
              <a:t>CALENDRIER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3F96FD-CC0D-47BB-848E-F2CBB7429D5D}"/>
              </a:ext>
            </a:extLst>
          </p:cNvPr>
          <p:cNvSpPr txBox="1"/>
          <p:nvPr/>
        </p:nvSpPr>
        <p:spPr>
          <a:xfrm>
            <a:off x="7164288" y="116632"/>
            <a:ext cx="19077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>
                <a:latin typeface="Swis721 BT" panose="020B0504020202020204" pitchFamily="34" charset="0"/>
              </a:rPr>
              <a:t>INTRODUCTION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D556D9-5764-478E-BBFE-32063082F405}"/>
              </a:ext>
            </a:extLst>
          </p:cNvPr>
          <p:cNvSpPr/>
          <p:nvPr/>
        </p:nvSpPr>
        <p:spPr>
          <a:xfrm>
            <a:off x="341720" y="808900"/>
            <a:ext cx="88022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dirty="0"/>
              <a:t>Échanges prévus avant l’été</a:t>
            </a:r>
            <a:endParaRPr lang="en-US" sz="140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70FB3F3-9F73-4B24-88B0-97D4DB50251F}"/>
              </a:ext>
            </a:extLst>
          </p:cNvPr>
          <p:cNvCxnSpPr/>
          <p:nvPr/>
        </p:nvCxnSpPr>
        <p:spPr>
          <a:xfrm>
            <a:off x="414008" y="476672"/>
            <a:ext cx="108012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0F9746-7463-490B-96EC-5F5605589A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83138"/>
            <a:ext cx="9144000" cy="349968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167E3E6-51A3-482D-B3FB-11DF5E51316F}"/>
              </a:ext>
            </a:extLst>
          </p:cNvPr>
          <p:cNvSpPr txBox="1"/>
          <p:nvPr/>
        </p:nvSpPr>
        <p:spPr>
          <a:xfrm>
            <a:off x="341720" y="4987272"/>
            <a:ext cx="84419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rgbClr val="211D1E"/>
                </a:solidFill>
                <a:latin typeface="Swis721 BT" panose="020B0504020202020204" pitchFamily="34" charset="0"/>
              </a:rPr>
              <a:t>1. La phase d’analyse vise la  collecte des informations nécessaires à la bonne compréhension des enjeux.</a:t>
            </a:r>
          </a:p>
          <a:p>
            <a:endParaRPr lang="en-US" sz="1100" dirty="0">
              <a:solidFill>
                <a:srgbClr val="211D1E"/>
              </a:solidFill>
              <a:latin typeface="Swis721 BT" panose="020B05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5C60867-0F87-4229-BA90-BCA22F6FCDD2}"/>
              </a:ext>
            </a:extLst>
          </p:cNvPr>
          <p:cNvSpPr/>
          <p:nvPr/>
        </p:nvSpPr>
        <p:spPr>
          <a:xfrm>
            <a:off x="1763688" y="1196752"/>
            <a:ext cx="7380312" cy="379052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Audio 12">
            <a:hlinkClick r:id="" action="ppaction://media"/>
            <a:extLst>
              <a:ext uri="{FF2B5EF4-FFF2-40B4-BE49-F238E27FC236}">
                <a16:creationId xmlns:a16="http://schemas.microsoft.com/office/drawing/2014/main" id="{5146D303-AFDB-46D7-B4A8-9B7B369A22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40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4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50"/>
    </mc:Choice>
    <mc:Fallback xmlns="">
      <p:transition spd="slow" advTm="150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5640</TotalTime>
  <Words>921</Words>
  <Application>Microsoft Office PowerPoint</Application>
  <PresentationFormat>On-screen Show (4:3)</PresentationFormat>
  <Paragraphs>175</Paragraphs>
  <Slides>39</Slides>
  <Notes>0</Notes>
  <HiddenSlides>0</HiddenSlides>
  <MMClips>35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Swis721 BlkCn BT</vt:lpstr>
      <vt:lpstr>Swis721 BT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LIEN ENTRE SERVICES ECOSYSTÉMIQUES ET RÉSEAUX DYNAMIQUES</vt:lpstr>
      <vt:lpstr>PowerPoint Presentation</vt:lpstr>
      <vt:lpstr>PowerPoint Presentation</vt:lpstr>
      <vt:lpstr>PowerPoint Presentation</vt:lpstr>
      <vt:lpstr>ANALYSE PAR THEMATIQUES</vt:lpstr>
      <vt:lpstr>PowerPoint Presentation</vt:lpstr>
      <vt:lpstr>ANALYSES PAR THEMATIQUES</vt:lpstr>
      <vt:lpstr>PowerPoint Presentation</vt:lpstr>
      <vt:lpstr>PowerPoint Presentation</vt:lpstr>
      <vt:lpstr>FLANDRE</vt:lpstr>
      <vt:lpstr>RÉGION DE BRUXELLES-CAPITALE</vt:lpstr>
      <vt:lpstr>INTERRÉGIONAL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Hélène Rillaerts</dc:creator>
  <cp:lastModifiedBy>Hélène Rillaerts</cp:lastModifiedBy>
  <cp:revision>380</cp:revision>
  <cp:lastPrinted>2019-10-07T10:48:01Z</cp:lastPrinted>
  <dcterms:created xsi:type="dcterms:W3CDTF">2018-05-10T16:46:09Z</dcterms:created>
  <dcterms:modified xsi:type="dcterms:W3CDTF">2020-05-08T13:39:10Z</dcterms:modified>
</cp:coreProperties>
</file>